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59" r:id="rId4"/>
    <p:sldId id="260" r:id="rId5"/>
    <p:sldId id="262" r:id="rId6"/>
    <p:sldId id="275" r:id="rId7"/>
    <p:sldId id="274" r:id="rId8"/>
    <p:sldId id="366" r:id="rId9"/>
    <p:sldId id="367" r:id="rId10"/>
    <p:sldId id="267" r:id="rId11"/>
    <p:sldId id="268" r:id="rId12"/>
    <p:sldId id="270" r:id="rId13"/>
    <p:sldId id="369" r:id="rId14"/>
    <p:sldId id="266" r:id="rId15"/>
    <p:sldId id="370" r:id="rId16"/>
    <p:sldId id="265" r:id="rId17"/>
    <p:sldId id="372" r:id="rId18"/>
    <p:sldId id="373" r:id="rId19"/>
    <p:sldId id="374" r:id="rId20"/>
    <p:sldId id="375" r:id="rId21"/>
    <p:sldId id="376" r:id="rId22"/>
    <p:sldId id="368" r:id="rId23"/>
    <p:sldId id="371" r:id="rId24"/>
    <p:sldId id="3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6" d="100"/>
          <a:sy n="96" d="100"/>
        </p:scale>
        <p:origin x="-178"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488A0-AB6D-4E53-AF21-1837E5091273}" type="datetimeFigureOut">
              <a:rPr lang="en-GB" smtClean="0"/>
              <a:t>27/10/2021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26480-3AC8-41B6-815F-4390D2D10633}" type="slidenum">
              <a:rPr lang="en-GB" smtClean="0"/>
              <a:t>‹Nr.›</a:t>
            </a:fld>
            <a:endParaRPr lang="en-GB"/>
          </a:p>
        </p:txBody>
      </p:sp>
    </p:spTree>
    <p:extLst>
      <p:ext uri="{BB962C8B-B14F-4D97-AF65-F5344CB8AC3E}">
        <p14:creationId xmlns:p14="http://schemas.microsoft.com/office/powerpoint/2010/main" val="174439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8a9fd8ce8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c8a9fd8ce8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37cf852d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37cf852d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8627ca48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c8627ca48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6797f9ef8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6797f9ef8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6797f9ef8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6797f9ef8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207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068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820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234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25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6797f9ef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6797f9ef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8627ca48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c8627ca48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36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797f9ef8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797f9ef8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6797f9ef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6797f9ef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797f9ef8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797f9ef8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797f9ef8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797f9ef8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91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797f9ef8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797f9ef8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074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797f9ef8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797f9ef8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2702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797f9ef8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797f9ef8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396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67"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415600" y="719633"/>
            <a:ext cx="11360800" cy="1710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2" name="Google Shape;12;p2"/>
          <p:cNvSpPr txBox="1">
            <a:spLocks noGrp="1"/>
          </p:cNvSpPr>
          <p:nvPr>
            <p:ph type="subTitle" idx="1"/>
          </p:nvPr>
        </p:nvSpPr>
        <p:spPr>
          <a:xfrm>
            <a:off x="415600" y="2504747"/>
            <a:ext cx="5656800" cy="984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2133">
                <a:solidFill>
                  <a:schemeClr val="lt2"/>
                </a:solidFill>
              </a:defRPr>
            </a:lvl1pPr>
            <a:lvl2pPr lvl="1">
              <a:lnSpc>
                <a:spcPct val="100000"/>
              </a:lnSpc>
              <a:spcBef>
                <a:spcPts val="0"/>
              </a:spcBef>
              <a:spcAft>
                <a:spcPts val="0"/>
              </a:spcAft>
              <a:buClr>
                <a:schemeClr val="lt2"/>
              </a:buClr>
              <a:buSzPts val="1600"/>
              <a:buNone/>
              <a:defRPr sz="2133">
                <a:solidFill>
                  <a:schemeClr val="lt2"/>
                </a:solidFill>
              </a:defRPr>
            </a:lvl2pPr>
            <a:lvl3pPr lvl="2">
              <a:lnSpc>
                <a:spcPct val="100000"/>
              </a:lnSpc>
              <a:spcBef>
                <a:spcPts val="0"/>
              </a:spcBef>
              <a:spcAft>
                <a:spcPts val="0"/>
              </a:spcAft>
              <a:buClr>
                <a:schemeClr val="lt2"/>
              </a:buClr>
              <a:buSzPts val="1600"/>
              <a:buNone/>
              <a:defRPr sz="2133">
                <a:solidFill>
                  <a:schemeClr val="lt2"/>
                </a:solidFill>
              </a:defRPr>
            </a:lvl3pPr>
            <a:lvl4pPr lvl="3">
              <a:lnSpc>
                <a:spcPct val="100000"/>
              </a:lnSpc>
              <a:spcBef>
                <a:spcPts val="0"/>
              </a:spcBef>
              <a:spcAft>
                <a:spcPts val="0"/>
              </a:spcAft>
              <a:buClr>
                <a:schemeClr val="lt2"/>
              </a:buClr>
              <a:buSzPts val="1600"/>
              <a:buNone/>
              <a:defRPr sz="2133">
                <a:solidFill>
                  <a:schemeClr val="lt2"/>
                </a:solidFill>
              </a:defRPr>
            </a:lvl4pPr>
            <a:lvl5pPr lvl="4">
              <a:lnSpc>
                <a:spcPct val="100000"/>
              </a:lnSpc>
              <a:spcBef>
                <a:spcPts val="0"/>
              </a:spcBef>
              <a:spcAft>
                <a:spcPts val="0"/>
              </a:spcAft>
              <a:buClr>
                <a:schemeClr val="lt2"/>
              </a:buClr>
              <a:buSzPts val="1600"/>
              <a:buNone/>
              <a:defRPr sz="2133">
                <a:solidFill>
                  <a:schemeClr val="lt2"/>
                </a:solidFill>
              </a:defRPr>
            </a:lvl5pPr>
            <a:lvl6pPr lvl="5">
              <a:lnSpc>
                <a:spcPct val="100000"/>
              </a:lnSpc>
              <a:spcBef>
                <a:spcPts val="0"/>
              </a:spcBef>
              <a:spcAft>
                <a:spcPts val="0"/>
              </a:spcAft>
              <a:buClr>
                <a:schemeClr val="lt2"/>
              </a:buClr>
              <a:buSzPts val="1600"/>
              <a:buNone/>
              <a:defRPr sz="2133">
                <a:solidFill>
                  <a:schemeClr val="lt2"/>
                </a:solidFill>
              </a:defRPr>
            </a:lvl6pPr>
            <a:lvl7pPr lvl="6">
              <a:lnSpc>
                <a:spcPct val="100000"/>
              </a:lnSpc>
              <a:spcBef>
                <a:spcPts val="0"/>
              </a:spcBef>
              <a:spcAft>
                <a:spcPts val="0"/>
              </a:spcAft>
              <a:buClr>
                <a:schemeClr val="lt2"/>
              </a:buClr>
              <a:buSzPts val="1600"/>
              <a:buNone/>
              <a:defRPr sz="2133">
                <a:solidFill>
                  <a:schemeClr val="lt2"/>
                </a:solidFill>
              </a:defRPr>
            </a:lvl7pPr>
            <a:lvl8pPr lvl="7">
              <a:lnSpc>
                <a:spcPct val="100000"/>
              </a:lnSpc>
              <a:spcBef>
                <a:spcPts val="0"/>
              </a:spcBef>
              <a:spcAft>
                <a:spcPts val="0"/>
              </a:spcAft>
              <a:buClr>
                <a:schemeClr val="lt2"/>
              </a:buClr>
              <a:buSzPts val="1600"/>
              <a:buNone/>
              <a:defRPr sz="2133">
                <a:solidFill>
                  <a:schemeClr val="lt2"/>
                </a:solidFill>
              </a:defRPr>
            </a:lvl8pPr>
            <a:lvl9pPr lvl="8">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44656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415667" y="1108233"/>
            <a:ext cx="7113200" cy="16596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3333">
                <a:solidFill>
                  <a:schemeClr val="lt1"/>
                </a:solidFill>
              </a:defRPr>
            </a:lvl1pPr>
            <a:lvl2pPr lvl="1">
              <a:spcBef>
                <a:spcPts val="0"/>
              </a:spcBef>
              <a:spcAft>
                <a:spcPts val="0"/>
              </a:spcAft>
              <a:buClr>
                <a:schemeClr val="lt1"/>
              </a:buClr>
              <a:buSzPts val="10000"/>
              <a:buNone/>
              <a:defRPr sz="13333">
                <a:solidFill>
                  <a:schemeClr val="lt1"/>
                </a:solidFill>
              </a:defRPr>
            </a:lvl2pPr>
            <a:lvl3pPr lvl="2">
              <a:spcBef>
                <a:spcPts val="0"/>
              </a:spcBef>
              <a:spcAft>
                <a:spcPts val="0"/>
              </a:spcAft>
              <a:buClr>
                <a:schemeClr val="lt1"/>
              </a:buClr>
              <a:buSzPts val="10000"/>
              <a:buNone/>
              <a:defRPr sz="13333">
                <a:solidFill>
                  <a:schemeClr val="lt1"/>
                </a:solidFill>
              </a:defRPr>
            </a:lvl3pPr>
            <a:lvl4pPr lvl="3">
              <a:spcBef>
                <a:spcPts val="0"/>
              </a:spcBef>
              <a:spcAft>
                <a:spcPts val="0"/>
              </a:spcAft>
              <a:buClr>
                <a:schemeClr val="lt1"/>
              </a:buClr>
              <a:buSzPts val="10000"/>
              <a:buNone/>
              <a:defRPr sz="13333">
                <a:solidFill>
                  <a:schemeClr val="lt1"/>
                </a:solidFill>
              </a:defRPr>
            </a:lvl4pPr>
            <a:lvl5pPr lvl="4">
              <a:spcBef>
                <a:spcPts val="0"/>
              </a:spcBef>
              <a:spcAft>
                <a:spcPts val="0"/>
              </a:spcAft>
              <a:buClr>
                <a:schemeClr val="lt1"/>
              </a:buClr>
              <a:buSzPts val="10000"/>
              <a:buNone/>
              <a:defRPr sz="13333">
                <a:solidFill>
                  <a:schemeClr val="lt1"/>
                </a:solidFill>
              </a:defRPr>
            </a:lvl5pPr>
            <a:lvl6pPr lvl="5">
              <a:spcBef>
                <a:spcPts val="0"/>
              </a:spcBef>
              <a:spcAft>
                <a:spcPts val="0"/>
              </a:spcAft>
              <a:buClr>
                <a:schemeClr val="lt1"/>
              </a:buClr>
              <a:buSzPts val="10000"/>
              <a:buNone/>
              <a:defRPr sz="13333">
                <a:solidFill>
                  <a:schemeClr val="lt1"/>
                </a:solidFill>
              </a:defRPr>
            </a:lvl6pPr>
            <a:lvl7pPr lvl="6">
              <a:spcBef>
                <a:spcPts val="0"/>
              </a:spcBef>
              <a:spcAft>
                <a:spcPts val="0"/>
              </a:spcAft>
              <a:buClr>
                <a:schemeClr val="lt1"/>
              </a:buClr>
              <a:buSzPts val="10000"/>
              <a:buNone/>
              <a:defRPr sz="13333">
                <a:solidFill>
                  <a:schemeClr val="lt1"/>
                </a:solidFill>
              </a:defRPr>
            </a:lvl7pPr>
            <a:lvl8pPr lvl="7">
              <a:spcBef>
                <a:spcPts val="0"/>
              </a:spcBef>
              <a:spcAft>
                <a:spcPts val="0"/>
              </a:spcAft>
              <a:buClr>
                <a:schemeClr val="lt1"/>
              </a:buClr>
              <a:buSzPts val="10000"/>
              <a:buNone/>
              <a:defRPr sz="13333">
                <a:solidFill>
                  <a:schemeClr val="lt1"/>
                </a:solidFill>
              </a:defRPr>
            </a:lvl8pPr>
            <a:lvl9pPr lvl="8">
              <a:spcBef>
                <a:spcPts val="0"/>
              </a:spcBef>
              <a:spcAft>
                <a:spcPts val="0"/>
              </a:spcAft>
              <a:buClr>
                <a:schemeClr val="lt1"/>
              </a:buClr>
              <a:buSzPts val="10000"/>
              <a:buNone/>
              <a:defRPr sz="13333">
                <a:solidFill>
                  <a:schemeClr val="lt1"/>
                </a:solidFill>
              </a:defRPr>
            </a:lvl9pPr>
          </a:lstStyle>
          <a:p>
            <a:r>
              <a:t>xx%</a:t>
            </a:r>
          </a:p>
        </p:txBody>
      </p:sp>
      <p:sp>
        <p:nvSpPr>
          <p:cNvPr id="56" name="Google Shape;56;p11"/>
          <p:cNvSpPr txBox="1">
            <a:spLocks noGrp="1"/>
          </p:cNvSpPr>
          <p:nvPr>
            <p:ph type="body" idx="1"/>
          </p:nvPr>
        </p:nvSpPr>
        <p:spPr>
          <a:xfrm>
            <a:off x="415600" y="2828567"/>
            <a:ext cx="7113200" cy="1256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0"/>
              </a:spcBef>
              <a:spcAft>
                <a:spcPts val="0"/>
              </a:spcAft>
              <a:buClr>
                <a:schemeClr val="accent2"/>
              </a:buClr>
              <a:buSzPts val="1100"/>
              <a:buChar char="○"/>
              <a:defRPr>
                <a:solidFill>
                  <a:schemeClr val="accent2"/>
                </a:solidFill>
              </a:defRPr>
            </a:lvl2pPr>
            <a:lvl3pPr marL="1828754" lvl="2" indent="-397923">
              <a:spcBef>
                <a:spcPts val="0"/>
              </a:spcBef>
              <a:spcAft>
                <a:spcPts val="0"/>
              </a:spcAft>
              <a:buClr>
                <a:schemeClr val="accent2"/>
              </a:buClr>
              <a:buSzPts val="1100"/>
              <a:buChar char="■"/>
              <a:defRPr>
                <a:solidFill>
                  <a:schemeClr val="accent2"/>
                </a:solidFill>
              </a:defRPr>
            </a:lvl3pPr>
            <a:lvl4pPr marL="2438339" lvl="3" indent="-397923">
              <a:spcBef>
                <a:spcPts val="0"/>
              </a:spcBef>
              <a:spcAft>
                <a:spcPts val="0"/>
              </a:spcAft>
              <a:buClr>
                <a:schemeClr val="accent2"/>
              </a:buClr>
              <a:buSzPts val="1100"/>
              <a:buChar char="●"/>
              <a:defRPr>
                <a:solidFill>
                  <a:schemeClr val="accent2"/>
                </a:solidFill>
              </a:defRPr>
            </a:lvl4pPr>
            <a:lvl5pPr marL="3047924" lvl="4" indent="-397923">
              <a:spcBef>
                <a:spcPts val="0"/>
              </a:spcBef>
              <a:spcAft>
                <a:spcPts val="0"/>
              </a:spcAft>
              <a:buClr>
                <a:schemeClr val="accent2"/>
              </a:buClr>
              <a:buSzPts val="1100"/>
              <a:buChar char="○"/>
              <a:defRPr>
                <a:solidFill>
                  <a:schemeClr val="accent2"/>
                </a:solidFill>
              </a:defRPr>
            </a:lvl5pPr>
            <a:lvl6pPr marL="3657509" lvl="5" indent="-397923">
              <a:spcBef>
                <a:spcPts val="0"/>
              </a:spcBef>
              <a:spcAft>
                <a:spcPts val="0"/>
              </a:spcAft>
              <a:buClr>
                <a:schemeClr val="accent2"/>
              </a:buClr>
              <a:buSzPts val="1100"/>
              <a:buChar char="■"/>
              <a:defRPr>
                <a:solidFill>
                  <a:schemeClr val="accent2"/>
                </a:solidFill>
              </a:defRPr>
            </a:lvl6pPr>
            <a:lvl7pPr marL="4267093" lvl="6" indent="-397923">
              <a:spcBef>
                <a:spcPts val="0"/>
              </a:spcBef>
              <a:spcAft>
                <a:spcPts val="0"/>
              </a:spcAft>
              <a:buClr>
                <a:schemeClr val="accent2"/>
              </a:buClr>
              <a:buSzPts val="1100"/>
              <a:buChar char="●"/>
              <a:defRPr>
                <a:solidFill>
                  <a:schemeClr val="accent2"/>
                </a:solidFill>
              </a:defRPr>
            </a:lvl7pPr>
            <a:lvl8pPr marL="4876678" lvl="7" indent="-397923">
              <a:spcBef>
                <a:spcPts val="0"/>
              </a:spcBef>
              <a:spcAft>
                <a:spcPts val="0"/>
              </a:spcAft>
              <a:buClr>
                <a:schemeClr val="accent2"/>
              </a:buClr>
              <a:buSzPts val="1100"/>
              <a:buChar char="○"/>
              <a:defRPr>
                <a:solidFill>
                  <a:schemeClr val="accent2"/>
                </a:solidFill>
              </a:defRPr>
            </a:lvl8pPr>
            <a:lvl9pPr marL="5486263" lvl="8" indent="-397923">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52269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78054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64132"/>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415600" y="719633"/>
            <a:ext cx="11360800" cy="1710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8" name="Google Shape;18;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6234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0" y="0"/>
            <a:ext cx="5752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p:nvPr/>
        </p:nvSpPr>
        <p:spPr>
          <a:xfrm>
            <a:off x="1" y="58834"/>
            <a:ext cx="5751500" cy="5865833"/>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67" y="0"/>
            <a:ext cx="5755867" cy="58608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415633" y="667900"/>
            <a:ext cx="4942000" cy="3345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6192900" y="667900"/>
            <a:ext cx="5555200" cy="5464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40548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5"/>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5"/>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415600" y="2007600"/>
            <a:ext cx="5333200" cy="41016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6443200" y="2007600"/>
            <a:ext cx="5333200" cy="41016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139954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78786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p:nvPr/>
        </p:nvSpPr>
        <p:spPr>
          <a:xfrm>
            <a:off x="0" y="0"/>
            <a:ext cx="50192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txBox="1">
            <a:spLocks noGrp="1"/>
          </p:cNvSpPr>
          <p:nvPr>
            <p:ph type="title"/>
          </p:nvPr>
        </p:nvSpPr>
        <p:spPr>
          <a:xfrm>
            <a:off x="415633" y="667900"/>
            <a:ext cx="4170000" cy="2438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415600" y="3187533"/>
            <a:ext cx="4170000" cy="30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0"/>
              </a:spcBef>
              <a:spcAft>
                <a:spcPts val="0"/>
              </a:spcAft>
              <a:buClr>
                <a:schemeClr val="accent2"/>
              </a:buClr>
              <a:buSzPts val="1100"/>
              <a:buChar char="○"/>
              <a:defRPr>
                <a:solidFill>
                  <a:schemeClr val="accent2"/>
                </a:solidFill>
              </a:defRPr>
            </a:lvl2pPr>
            <a:lvl3pPr marL="1828754" lvl="2" indent="-397923">
              <a:spcBef>
                <a:spcPts val="0"/>
              </a:spcBef>
              <a:spcAft>
                <a:spcPts val="0"/>
              </a:spcAft>
              <a:buClr>
                <a:schemeClr val="accent2"/>
              </a:buClr>
              <a:buSzPts val="1100"/>
              <a:buChar char="■"/>
              <a:defRPr>
                <a:solidFill>
                  <a:schemeClr val="accent2"/>
                </a:solidFill>
              </a:defRPr>
            </a:lvl3pPr>
            <a:lvl4pPr marL="2438339" lvl="3" indent="-397923">
              <a:spcBef>
                <a:spcPts val="0"/>
              </a:spcBef>
              <a:spcAft>
                <a:spcPts val="0"/>
              </a:spcAft>
              <a:buClr>
                <a:schemeClr val="accent2"/>
              </a:buClr>
              <a:buSzPts val="1100"/>
              <a:buChar char="●"/>
              <a:defRPr>
                <a:solidFill>
                  <a:schemeClr val="accent2"/>
                </a:solidFill>
              </a:defRPr>
            </a:lvl4pPr>
            <a:lvl5pPr marL="3047924" lvl="4" indent="-397923">
              <a:spcBef>
                <a:spcPts val="0"/>
              </a:spcBef>
              <a:spcAft>
                <a:spcPts val="0"/>
              </a:spcAft>
              <a:buClr>
                <a:schemeClr val="accent2"/>
              </a:buClr>
              <a:buSzPts val="1100"/>
              <a:buChar char="○"/>
              <a:defRPr>
                <a:solidFill>
                  <a:schemeClr val="accent2"/>
                </a:solidFill>
              </a:defRPr>
            </a:lvl5pPr>
            <a:lvl6pPr marL="3657509" lvl="5" indent="-397923">
              <a:spcBef>
                <a:spcPts val="0"/>
              </a:spcBef>
              <a:spcAft>
                <a:spcPts val="0"/>
              </a:spcAft>
              <a:buClr>
                <a:schemeClr val="accent2"/>
              </a:buClr>
              <a:buSzPts val="1100"/>
              <a:buChar char="■"/>
              <a:defRPr>
                <a:solidFill>
                  <a:schemeClr val="accent2"/>
                </a:solidFill>
              </a:defRPr>
            </a:lvl6pPr>
            <a:lvl7pPr marL="4267093" lvl="6" indent="-397923">
              <a:spcBef>
                <a:spcPts val="0"/>
              </a:spcBef>
              <a:spcAft>
                <a:spcPts val="0"/>
              </a:spcAft>
              <a:buClr>
                <a:schemeClr val="accent2"/>
              </a:buClr>
              <a:buSzPts val="1100"/>
              <a:buChar char="●"/>
              <a:defRPr>
                <a:solidFill>
                  <a:schemeClr val="accent2"/>
                </a:solidFill>
              </a:defRPr>
            </a:lvl7pPr>
            <a:lvl8pPr marL="4876678" lvl="7" indent="-397923">
              <a:spcBef>
                <a:spcPts val="0"/>
              </a:spcBef>
              <a:spcAft>
                <a:spcPts val="0"/>
              </a:spcAft>
              <a:buClr>
                <a:schemeClr val="accent2"/>
              </a:buClr>
              <a:buSzPts val="1100"/>
              <a:buChar char="○"/>
              <a:defRPr>
                <a:solidFill>
                  <a:schemeClr val="accent2"/>
                </a:solidFill>
              </a:defRPr>
            </a:lvl8pPr>
            <a:lvl9pPr marL="5486263" lvl="8" indent="-397923">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05937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15567" y="1064800"/>
            <a:ext cx="8330400" cy="47284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43" name="Google Shape;43;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04157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5" name="Google Shape;45;p9"/>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9"/>
          <p:cNvSpPr txBox="1">
            <a:spLocks noGrp="1"/>
          </p:cNvSpPr>
          <p:nvPr>
            <p:ph type="title"/>
          </p:nvPr>
        </p:nvSpPr>
        <p:spPr>
          <a:xfrm>
            <a:off x="415067" y="667900"/>
            <a:ext cx="4939200" cy="2732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406400" y="3502300"/>
            <a:ext cx="4939200" cy="1235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2133">
                <a:solidFill>
                  <a:schemeClr val="accent2"/>
                </a:solidFill>
              </a:defRPr>
            </a:lvl1pPr>
            <a:lvl2pPr lvl="1">
              <a:lnSpc>
                <a:spcPct val="100000"/>
              </a:lnSpc>
              <a:spcBef>
                <a:spcPts val="0"/>
              </a:spcBef>
              <a:spcAft>
                <a:spcPts val="0"/>
              </a:spcAft>
              <a:buClr>
                <a:schemeClr val="accent2"/>
              </a:buClr>
              <a:buSzPts val="1600"/>
              <a:buNone/>
              <a:defRPr sz="2133">
                <a:solidFill>
                  <a:schemeClr val="accent2"/>
                </a:solidFill>
              </a:defRPr>
            </a:lvl2pPr>
            <a:lvl3pPr lvl="2">
              <a:lnSpc>
                <a:spcPct val="100000"/>
              </a:lnSpc>
              <a:spcBef>
                <a:spcPts val="0"/>
              </a:spcBef>
              <a:spcAft>
                <a:spcPts val="0"/>
              </a:spcAft>
              <a:buClr>
                <a:schemeClr val="accent2"/>
              </a:buClr>
              <a:buSzPts val="1600"/>
              <a:buNone/>
              <a:defRPr sz="2133">
                <a:solidFill>
                  <a:schemeClr val="accent2"/>
                </a:solidFill>
              </a:defRPr>
            </a:lvl3pPr>
            <a:lvl4pPr lvl="3">
              <a:lnSpc>
                <a:spcPct val="100000"/>
              </a:lnSpc>
              <a:spcBef>
                <a:spcPts val="0"/>
              </a:spcBef>
              <a:spcAft>
                <a:spcPts val="0"/>
              </a:spcAft>
              <a:buClr>
                <a:schemeClr val="accent2"/>
              </a:buClr>
              <a:buSzPts val="1600"/>
              <a:buNone/>
              <a:defRPr sz="2133">
                <a:solidFill>
                  <a:schemeClr val="accent2"/>
                </a:solidFill>
              </a:defRPr>
            </a:lvl4pPr>
            <a:lvl5pPr lvl="4">
              <a:lnSpc>
                <a:spcPct val="100000"/>
              </a:lnSpc>
              <a:spcBef>
                <a:spcPts val="0"/>
              </a:spcBef>
              <a:spcAft>
                <a:spcPts val="0"/>
              </a:spcAft>
              <a:buClr>
                <a:schemeClr val="accent2"/>
              </a:buClr>
              <a:buSzPts val="1600"/>
              <a:buNone/>
              <a:defRPr sz="2133">
                <a:solidFill>
                  <a:schemeClr val="accent2"/>
                </a:solidFill>
              </a:defRPr>
            </a:lvl5pPr>
            <a:lvl6pPr lvl="5">
              <a:lnSpc>
                <a:spcPct val="100000"/>
              </a:lnSpc>
              <a:spcBef>
                <a:spcPts val="0"/>
              </a:spcBef>
              <a:spcAft>
                <a:spcPts val="0"/>
              </a:spcAft>
              <a:buClr>
                <a:schemeClr val="accent2"/>
              </a:buClr>
              <a:buSzPts val="1600"/>
              <a:buNone/>
              <a:defRPr sz="2133">
                <a:solidFill>
                  <a:schemeClr val="accent2"/>
                </a:solidFill>
              </a:defRPr>
            </a:lvl6pPr>
            <a:lvl7pPr lvl="6">
              <a:lnSpc>
                <a:spcPct val="100000"/>
              </a:lnSpc>
              <a:spcBef>
                <a:spcPts val="0"/>
              </a:spcBef>
              <a:spcAft>
                <a:spcPts val="0"/>
              </a:spcAft>
              <a:buClr>
                <a:schemeClr val="accent2"/>
              </a:buClr>
              <a:buSzPts val="1600"/>
              <a:buNone/>
              <a:defRPr sz="2133">
                <a:solidFill>
                  <a:schemeClr val="accent2"/>
                </a:solidFill>
              </a:defRPr>
            </a:lvl7pPr>
            <a:lvl8pPr lvl="7">
              <a:lnSpc>
                <a:spcPct val="100000"/>
              </a:lnSpc>
              <a:spcBef>
                <a:spcPts val="0"/>
              </a:spcBef>
              <a:spcAft>
                <a:spcPts val="0"/>
              </a:spcAft>
              <a:buClr>
                <a:schemeClr val="accent2"/>
              </a:buClr>
              <a:buSzPts val="1600"/>
              <a:buNone/>
              <a:defRPr sz="2133">
                <a:solidFill>
                  <a:schemeClr val="accent2"/>
                </a:solidFill>
              </a:defRPr>
            </a:lvl8pPr>
            <a:lvl9pPr lvl="8">
              <a:lnSpc>
                <a:spcPct val="100000"/>
              </a:lnSpc>
              <a:spcBef>
                <a:spcPts val="0"/>
              </a:spcBef>
              <a:spcAft>
                <a:spcPts val="0"/>
              </a:spcAft>
              <a:buClr>
                <a:schemeClr val="accent2"/>
              </a:buClr>
              <a:buSzPts val="1600"/>
              <a:buNone/>
              <a:defRPr sz="2133">
                <a:solidFill>
                  <a:schemeClr val="accent2"/>
                </a:solidFill>
              </a:defRPr>
            </a:lvl9pPr>
          </a:lstStyle>
          <a:p>
            <a:endParaRPr/>
          </a:p>
        </p:txBody>
      </p:sp>
      <p:sp>
        <p:nvSpPr>
          <p:cNvPr id="48" name="Google Shape;48;p9"/>
          <p:cNvSpPr txBox="1">
            <a:spLocks noGrp="1"/>
          </p:cNvSpPr>
          <p:nvPr>
            <p:ph type="body" idx="2"/>
          </p:nvPr>
        </p:nvSpPr>
        <p:spPr>
          <a:xfrm>
            <a:off x="6505367" y="667900"/>
            <a:ext cx="5272000" cy="5482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37084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p:nvPr/>
        </p:nvSpPr>
        <p:spPr>
          <a:xfrm>
            <a:off x="0" y="5825333"/>
            <a:ext cx="12192000" cy="1032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0"/>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10877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latin typeface="Roboto"/>
                <a:ea typeface="Roboto"/>
                <a:cs typeface="Roboto"/>
                <a:sym typeface="Roboto"/>
              </a:defRPr>
            </a:lvl1pPr>
            <a:lvl2pPr lvl="1" algn="r">
              <a:buNone/>
              <a:defRPr sz="1333">
                <a:solidFill>
                  <a:schemeClr val="dk2"/>
                </a:solidFill>
                <a:latin typeface="Roboto"/>
                <a:ea typeface="Roboto"/>
                <a:cs typeface="Roboto"/>
                <a:sym typeface="Roboto"/>
              </a:defRPr>
            </a:lvl2pPr>
            <a:lvl3pPr lvl="2" algn="r">
              <a:buNone/>
              <a:defRPr sz="1333">
                <a:solidFill>
                  <a:schemeClr val="dk2"/>
                </a:solidFill>
                <a:latin typeface="Roboto"/>
                <a:ea typeface="Roboto"/>
                <a:cs typeface="Roboto"/>
                <a:sym typeface="Roboto"/>
              </a:defRPr>
            </a:lvl3pPr>
            <a:lvl4pPr lvl="3" algn="r">
              <a:buNone/>
              <a:defRPr sz="1333">
                <a:solidFill>
                  <a:schemeClr val="dk2"/>
                </a:solidFill>
                <a:latin typeface="Roboto"/>
                <a:ea typeface="Roboto"/>
                <a:cs typeface="Roboto"/>
                <a:sym typeface="Roboto"/>
              </a:defRPr>
            </a:lvl4pPr>
            <a:lvl5pPr lvl="4" algn="r">
              <a:buNone/>
              <a:defRPr sz="1333">
                <a:solidFill>
                  <a:schemeClr val="dk2"/>
                </a:solidFill>
                <a:latin typeface="Roboto"/>
                <a:ea typeface="Roboto"/>
                <a:cs typeface="Roboto"/>
                <a:sym typeface="Roboto"/>
              </a:defRPr>
            </a:lvl5pPr>
            <a:lvl6pPr lvl="5" algn="r">
              <a:buNone/>
              <a:defRPr sz="1333">
                <a:solidFill>
                  <a:schemeClr val="dk2"/>
                </a:solidFill>
                <a:latin typeface="Roboto"/>
                <a:ea typeface="Roboto"/>
                <a:cs typeface="Roboto"/>
                <a:sym typeface="Roboto"/>
              </a:defRPr>
            </a:lvl6pPr>
            <a:lvl7pPr lvl="6" algn="r">
              <a:buNone/>
              <a:defRPr sz="1333">
                <a:solidFill>
                  <a:schemeClr val="dk2"/>
                </a:solidFill>
                <a:latin typeface="Roboto"/>
                <a:ea typeface="Roboto"/>
                <a:cs typeface="Roboto"/>
                <a:sym typeface="Roboto"/>
              </a:defRPr>
            </a:lvl7pPr>
            <a:lvl8pPr lvl="7" algn="r">
              <a:buNone/>
              <a:defRPr sz="1333">
                <a:solidFill>
                  <a:schemeClr val="dk2"/>
                </a:solidFill>
                <a:latin typeface="Roboto"/>
                <a:ea typeface="Roboto"/>
                <a:cs typeface="Roboto"/>
                <a:sym typeface="Roboto"/>
              </a:defRPr>
            </a:lvl8pPr>
            <a:lvl9pPr lvl="8" algn="r">
              <a:buNone/>
              <a:defRPr sz="1333">
                <a:solidFill>
                  <a:schemeClr val="dk2"/>
                </a:solidFill>
                <a:latin typeface="Roboto"/>
                <a:ea typeface="Roboto"/>
                <a:cs typeface="Roboto"/>
                <a:sym typeface="Roboto"/>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8750568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theinclusionclub.com/" TargetMode="External"/><Relationship Id="rId2" Type="http://schemas.openxmlformats.org/officeDocument/2006/relationships/hyperlink" Target="https://library.olympics.com/Default/doc/SYRACUSE/207018/sport-values-in-every-classroom-teaching-respect-equity-and-inclusion-to-8-12-year-old-students-unes?_lg=en-GB#:~:text=The%20IOC%20via%20the%20Olympic%20Foundation%20for%20Culture,of%20healthy%20young%20people%20through%20movement-based%20classroom%20activitie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415600" y="719633"/>
            <a:ext cx="11360800" cy="1710000"/>
          </a:xfrm>
          <a:prstGeom prst="rect">
            <a:avLst/>
          </a:prstGeom>
        </p:spPr>
        <p:txBody>
          <a:bodyPr spcFirstLastPara="1" wrap="square" lIns="121900" tIns="121900" rIns="121900" bIns="121900" anchor="t" anchorCtr="0">
            <a:normAutofit fontScale="90000"/>
          </a:bodyPr>
          <a:lstStyle/>
          <a:p>
            <a:r>
              <a:rPr lang="en-GB"/>
              <a:t>Project DITEAM12 </a:t>
            </a:r>
            <a:endParaRPr/>
          </a:p>
          <a:p>
            <a:pPr>
              <a:lnSpc>
                <a:spcPct val="140000"/>
              </a:lnSpc>
            </a:pPr>
            <a:r>
              <a:rPr lang="en-GB" sz="3733">
                <a:solidFill>
                  <a:srgbClr val="EF9A3D"/>
                </a:solidFill>
                <a:highlight>
                  <a:srgbClr val="FFFFFF"/>
                </a:highlight>
                <a:latin typeface="Roboto Slab"/>
                <a:ea typeface="Roboto Slab"/>
                <a:cs typeface="Roboto Slab"/>
                <a:sym typeface="Roboto Slab"/>
              </a:rPr>
              <a:t>Diverse and Inclusive teams for children under 12</a:t>
            </a:r>
            <a:endParaRPr sz="3733">
              <a:solidFill>
                <a:srgbClr val="EF9A3D"/>
              </a:solidFill>
              <a:highlight>
                <a:srgbClr val="FFFFFF"/>
              </a:highlight>
              <a:latin typeface="Roboto Slab"/>
              <a:ea typeface="Roboto Slab"/>
              <a:cs typeface="Roboto Slab"/>
              <a:sym typeface="Roboto Slab"/>
            </a:endParaRPr>
          </a:p>
          <a:p>
            <a:pPr>
              <a:spcBef>
                <a:spcPts val="2800"/>
              </a:spcBef>
            </a:pPr>
            <a:endParaRPr/>
          </a:p>
        </p:txBody>
      </p:sp>
      <p:sp>
        <p:nvSpPr>
          <p:cNvPr id="65" name="Google Shape;65;p13"/>
          <p:cNvSpPr txBox="1">
            <a:spLocks noGrp="1"/>
          </p:cNvSpPr>
          <p:nvPr>
            <p:ph type="subTitle" idx="1"/>
          </p:nvPr>
        </p:nvSpPr>
        <p:spPr>
          <a:xfrm>
            <a:off x="415600" y="2594333"/>
            <a:ext cx="7753600" cy="1531033"/>
          </a:xfrm>
          <a:prstGeom prst="rect">
            <a:avLst/>
          </a:prstGeom>
        </p:spPr>
        <p:txBody>
          <a:bodyPr spcFirstLastPara="1" wrap="square" lIns="121900" tIns="121900" rIns="121900" bIns="121900" anchor="t" anchorCtr="0">
            <a:noAutofit/>
          </a:bodyPr>
          <a:lstStyle/>
          <a:p>
            <a:pPr marL="0" indent="0"/>
            <a:r>
              <a:rPr lang="en-GB" sz="4400" dirty="0">
                <a:solidFill>
                  <a:schemeClr val="tx1"/>
                </a:solidFill>
                <a:latin typeface="Merriweather"/>
                <a:ea typeface="Merriweather"/>
                <a:cs typeface="Merriweather"/>
                <a:sym typeface="Merriweather"/>
              </a:rPr>
              <a:t>Understanding inclusion</a:t>
            </a:r>
            <a:endParaRPr sz="4400" dirty="0">
              <a:solidFill>
                <a:schemeClr val="tx1"/>
              </a:solidFill>
              <a:latin typeface="Merriweather"/>
              <a:ea typeface="Merriweather"/>
              <a:cs typeface="Merriweather"/>
              <a:sym typeface="Merriweather"/>
            </a:endParaRPr>
          </a:p>
        </p:txBody>
      </p:sp>
      <p:pic>
        <p:nvPicPr>
          <p:cNvPr id="66" name="Google Shape;66;p13"/>
          <p:cNvPicPr preferRelativeResize="0"/>
          <p:nvPr/>
        </p:nvPicPr>
        <p:blipFill>
          <a:blip r:embed="rId3">
            <a:alphaModFix/>
          </a:blip>
          <a:stretch>
            <a:fillRect/>
          </a:stretch>
        </p:blipFill>
        <p:spPr>
          <a:xfrm>
            <a:off x="9551800" y="6186330"/>
            <a:ext cx="2435099" cy="568337"/>
          </a:xfrm>
          <a:prstGeom prst="rect">
            <a:avLst/>
          </a:prstGeom>
          <a:noFill/>
          <a:ln>
            <a:noFill/>
          </a:ln>
        </p:spPr>
      </p:pic>
      <p:pic>
        <p:nvPicPr>
          <p:cNvPr id="67" name="Google Shape;67;p13"/>
          <p:cNvPicPr preferRelativeResize="0"/>
          <p:nvPr/>
        </p:nvPicPr>
        <p:blipFill>
          <a:blip r:embed="rId4">
            <a:alphaModFix/>
          </a:blip>
          <a:stretch>
            <a:fillRect/>
          </a:stretch>
        </p:blipFill>
        <p:spPr>
          <a:xfrm>
            <a:off x="10166734" y="4035768"/>
            <a:ext cx="1705701" cy="811633"/>
          </a:xfrm>
          <a:prstGeom prst="rect">
            <a:avLst/>
          </a:prstGeom>
          <a:noFill/>
          <a:ln>
            <a:noFill/>
          </a:ln>
        </p:spPr>
      </p:pic>
      <p:pic>
        <p:nvPicPr>
          <p:cNvPr id="68" name="Google Shape;68;p13"/>
          <p:cNvPicPr preferRelativeResize="0"/>
          <p:nvPr/>
        </p:nvPicPr>
        <p:blipFill>
          <a:blip r:embed="rId5">
            <a:alphaModFix/>
          </a:blip>
          <a:stretch>
            <a:fillRect/>
          </a:stretch>
        </p:blipFill>
        <p:spPr>
          <a:xfrm>
            <a:off x="10850277" y="2014967"/>
            <a:ext cx="926123" cy="1158733"/>
          </a:xfrm>
          <a:prstGeom prst="rect">
            <a:avLst/>
          </a:prstGeom>
          <a:noFill/>
          <a:ln>
            <a:noFill/>
          </a:ln>
        </p:spPr>
      </p:pic>
      <p:pic>
        <p:nvPicPr>
          <p:cNvPr id="69" name="Google Shape;69;p13"/>
          <p:cNvPicPr preferRelativeResize="0"/>
          <p:nvPr/>
        </p:nvPicPr>
        <p:blipFill>
          <a:blip r:embed="rId6">
            <a:alphaModFix/>
          </a:blip>
          <a:stretch>
            <a:fillRect/>
          </a:stretch>
        </p:blipFill>
        <p:spPr>
          <a:xfrm>
            <a:off x="10372301" y="5009734"/>
            <a:ext cx="1523100" cy="394633"/>
          </a:xfrm>
          <a:prstGeom prst="rect">
            <a:avLst/>
          </a:prstGeom>
          <a:noFill/>
          <a:ln>
            <a:noFill/>
          </a:ln>
        </p:spPr>
      </p:pic>
      <p:pic>
        <p:nvPicPr>
          <p:cNvPr id="70" name="Google Shape;70;p13"/>
          <p:cNvPicPr preferRelativeResize="0"/>
          <p:nvPr/>
        </p:nvPicPr>
        <p:blipFill>
          <a:blip r:embed="rId7">
            <a:alphaModFix/>
          </a:blip>
          <a:stretch>
            <a:fillRect/>
          </a:stretch>
        </p:blipFill>
        <p:spPr>
          <a:xfrm>
            <a:off x="10033443" y="3334034"/>
            <a:ext cx="1789692" cy="630935"/>
          </a:xfrm>
          <a:prstGeom prst="rect">
            <a:avLst/>
          </a:prstGeom>
          <a:noFill/>
          <a:ln>
            <a:noFill/>
          </a:ln>
        </p:spPr>
      </p:pic>
      <p:pic>
        <p:nvPicPr>
          <p:cNvPr id="71" name="Google Shape;71;p13"/>
          <p:cNvPicPr preferRelativeResize="0"/>
          <p:nvPr/>
        </p:nvPicPr>
        <p:blipFill>
          <a:blip r:embed="rId8">
            <a:alphaModFix/>
          </a:blip>
          <a:stretch>
            <a:fillRect/>
          </a:stretch>
        </p:blipFill>
        <p:spPr>
          <a:xfrm>
            <a:off x="9756068" y="5566041"/>
            <a:ext cx="2230833" cy="458624"/>
          </a:xfrm>
          <a:prstGeom prst="rect">
            <a:avLst/>
          </a:prstGeom>
          <a:noFill/>
          <a:ln>
            <a:noFill/>
          </a:ln>
        </p:spPr>
      </p:pic>
      <p:pic>
        <p:nvPicPr>
          <p:cNvPr id="72" name="Google Shape;72;p13"/>
          <p:cNvPicPr preferRelativeResize="0"/>
          <p:nvPr/>
        </p:nvPicPr>
        <p:blipFill>
          <a:blip r:embed="rId9">
            <a:alphaModFix/>
          </a:blip>
          <a:stretch>
            <a:fillRect/>
          </a:stretch>
        </p:blipFill>
        <p:spPr>
          <a:xfrm>
            <a:off x="7990301" y="0"/>
            <a:ext cx="4201697" cy="9237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9A3D"/>
        </a:solidFill>
        <a:effectLst/>
      </p:bgPr>
    </p:bg>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prstGeom prst="rect">
            <a:avLst/>
          </a:prstGeom>
        </p:spPr>
        <p:txBody>
          <a:bodyPr spcFirstLastPara="1" wrap="square" lIns="121900" tIns="121900" rIns="121900" bIns="121900" anchor="t" anchorCtr="0">
            <a:noAutofit/>
          </a:bodyPr>
          <a:lstStyle/>
          <a:p>
            <a:r>
              <a:rPr lang="en-GB" sz="4000" dirty="0"/>
              <a:t>The STEP adaptation tool</a:t>
            </a:r>
            <a:endParaRPr sz="4000" dirty="0"/>
          </a:p>
        </p:txBody>
      </p:sp>
      <p:sp>
        <p:nvSpPr>
          <p:cNvPr id="165" name="Google Shape;165;p24"/>
          <p:cNvSpPr txBox="1">
            <a:spLocks noGrp="1"/>
          </p:cNvSpPr>
          <p:nvPr>
            <p:ph type="body" idx="1"/>
          </p:nvPr>
        </p:nvSpPr>
        <p:spPr>
          <a:prstGeom prst="rect">
            <a:avLst/>
          </a:prstGeom>
        </p:spPr>
        <p:txBody>
          <a:bodyPr spcFirstLastPara="1" wrap="square" lIns="121900" tIns="121900" rIns="121900" bIns="121900" anchor="t" anchorCtr="0">
            <a:noAutofit/>
          </a:bodyPr>
          <a:lstStyle/>
          <a:p>
            <a:pPr marL="609585" lvl="1" indent="0">
              <a:buNone/>
            </a:pPr>
            <a:r>
              <a:rPr lang="en-GB" sz="2467" dirty="0">
                <a:solidFill>
                  <a:schemeClr val="bg1"/>
                </a:solidFill>
                <a:latin typeface="Merriweather"/>
                <a:ea typeface="Merriweather"/>
                <a:cs typeface="Merriweather"/>
                <a:sym typeface="Merriweather"/>
              </a:rPr>
              <a:t>Changes to the:</a:t>
            </a:r>
          </a:p>
          <a:p>
            <a:pPr marL="609585" lvl="1" indent="0"/>
            <a:endParaRPr lang="en-GB" sz="600" dirty="0">
              <a:solidFill>
                <a:schemeClr val="bg1"/>
              </a:solidFill>
              <a:latin typeface="Merriweather"/>
              <a:ea typeface="Merriweather"/>
              <a:cs typeface="Merriweather"/>
              <a:sym typeface="Merriweather"/>
            </a:endParaRPr>
          </a:p>
          <a:p>
            <a:pPr marL="609585" lvl="1" indent="0"/>
            <a:r>
              <a:rPr lang="en-GB" sz="2467" b="1" dirty="0">
                <a:solidFill>
                  <a:schemeClr val="bg1"/>
                </a:solidFill>
                <a:latin typeface="Merriweather"/>
                <a:ea typeface="Merriweather"/>
                <a:cs typeface="Merriweather"/>
                <a:sym typeface="Merriweather"/>
              </a:rPr>
              <a:t> Space</a:t>
            </a:r>
          </a:p>
          <a:p>
            <a:pPr marL="609585" lvl="1" indent="0"/>
            <a:endParaRPr lang="en-GB" sz="2467" dirty="0">
              <a:solidFill>
                <a:schemeClr val="bg1"/>
              </a:solidFill>
              <a:latin typeface="Merriweather"/>
              <a:ea typeface="Merriweather"/>
              <a:cs typeface="Merriweather"/>
              <a:sym typeface="Merriweather"/>
            </a:endParaRPr>
          </a:p>
          <a:p>
            <a:pPr marL="609585" lvl="1" indent="0"/>
            <a:r>
              <a:rPr lang="en-GB" sz="2467" b="1" dirty="0">
                <a:solidFill>
                  <a:schemeClr val="bg1"/>
                </a:solidFill>
                <a:latin typeface="Merriweather"/>
                <a:ea typeface="Merriweather"/>
                <a:cs typeface="Merriweather"/>
                <a:sym typeface="Merriweather"/>
              </a:rPr>
              <a:t> Task</a:t>
            </a:r>
          </a:p>
          <a:p>
            <a:pPr marL="609585" lvl="1" indent="0"/>
            <a:endParaRPr lang="en-GB" sz="2467" dirty="0">
              <a:solidFill>
                <a:schemeClr val="bg1"/>
              </a:solidFill>
              <a:latin typeface="Merriweather"/>
              <a:ea typeface="Merriweather"/>
              <a:cs typeface="Merriweather"/>
              <a:sym typeface="Merriweather"/>
            </a:endParaRPr>
          </a:p>
          <a:p>
            <a:pPr marL="609585" lvl="1" indent="0"/>
            <a:r>
              <a:rPr lang="en-GB" sz="2467" b="1" dirty="0">
                <a:solidFill>
                  <a:schemeClr val="bg1"/>
                </a:solidFill>
                <a:latin typeface="Merriweather"/>
                <a:ea typeface="Merriweather"/>
                <a:cs typeface="Merriweather"/>
                <a:sym typeface="Merriweather"/>
              </a:rPr>
              <a:t> Equipment</a:t>
            </a:r>
          </a:p>
          <a:p>
            <a:pPr marL="609585" lvl="1" indent="0"/>
            <a:endParaRPr lang="en-GB" sz="2467" dirty="0">
              <a:solidFill>
                <a:schemeClr val="bg1"/>
              </a:solidFill>
              <a:latin typeface="Merriweather"/>
              <a:ea typeface="Merriweather"/>
              <a:cs typeface="Merriweather"/>
              <a:sym typeface="Merriweather"/>
            </a:endParaRPr>
          </a:p>
          <a:p>
            <a:pPr marL="609585" lvl="1" indent="0"/>
            <a:r>
              <a:rPr lang="en-GB" sz="2467" b="1" dirty="0">
                <a:solidFill>
                  <a:schemeClr val="bg1"/>
                </a:solidFill>
                <a:latin typeface="Merriweather"/>
                <a:ea typeface="Merriweather"/>
                <a:cs typeface="Merriweather"/>
                <a:sym typeface="Merriweather"/>
              </a:rPr>
              <a:t> People</a:t>
            </a:r>
            <a:endParaRPr sz="2467" b="1" dirty="0">
              <a:solidFill>
                <a:schemeClr val="bg1"/>
              </a:solidFill>
              <a:latin typeface="Merriweather"/>
              <a:ea typeface="Merriweather"/>
              <a:cs typeface="Merriweather"/>
              <a:sym typeface="Merriweather"/>
            </a:endParaRPr>
          </a:p>
        </p:txBody>
      </p:sp>
      <p:sp>
        <p:nvSpPr>
          <p:cNvPr id="3" name="Text Placeholder 2">
            <a:extLst>
              <a:ext uri="{FF2B5EF4-FFF2-40B4-BE49-F238E27FC236}">
                <a16:creationId xmlns:a16="http://schemas.microsoft.com/office/drawing/2014/main" xmlns="" id="{0BAA720E-BAAD-4A73-8C80-EC7BF7BEA63A}"/>
              </a:ext>
            </a:extLst>
          </p:cNvPr>
          <p:cNvSpPr>
            <a:spLocks noGrp="1"/>
          </p:cNvSpPr>
          <p:nvPr>
            <p:ph type="body" idx="2"/>
          </p:nvPr>
        </p:nvSpPr>
        <p:spPr/>
        <p:txBody>
          <a:bodyPr>
            <a:noAutofit/>
          </a:bodyPr>
          <a:lstStyle/>
          <a:p>
            <a:pPr marL="194729" indent="0">
              <a:buNone/>
            </a:pPr>
            <a:r>
              <a:rPr lang="en-GB" sz="2800" dirty="0">
                <a:solidFill>
                  <a:schemeClr val="bg1"/>
                </a:solidFill>
                <a:latin typeface="Calibri" panose="020F0502020204030204" pitchFamily="34" charset="0"/>
                <a:cs typeface="Calibri" panose="020F0502020204030204" pitchFamily="34" charset="0"/>
              </a:rPr>
              <a:t>Enables the participation together of:</a:t>
            </a:r>
          </a:p>
          <a:p>
            <a:pPr marL="194729" indent="0">
              <a:buNone/>
            </a:pPr>
            <a:endParaRPr lang="en-GB" sz="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children and young people of different ages</a:t>
            </a:r>
          </a:p>
          <a:p>
            <a:r>
              <a:rPr lang="en-GB" sz="2800" dirty="0">
                <a:solidFill>
                  <a:schemeClr val="bg1"/>
                </a:solidFill>
                <a:latin typeface="Calibri" panose="020F0502020204030204" pitchFamily="34" charset="0"/>
                <a:cs typeface="Calibri" panose="020F0502020204030204" pitchFamily="34" charset="0"/>
              </a:rPr>
              <a:t>disabled and non-disabled young people</a:t>
            </a:r>
          </a:p>
          <a:p>
            <a:r>
              <a:rPr lang="en-GB" sz="2800" dirty="0">
                <a:solidFill>
                  <a:schemeClr val="bg1"/>
                </a:solidFill>
                <a:latin typeface="Calibri" panose="020F0502020204030204" pitchFamily="34" charset="0"/>
                <a:cs typeface="Calibri" panose="020F0502020204030204" pitchFamily="34" charset="0"/>
              </a:rPr>
              <a:t>different genders.</a:t>
            </a:r>
          </a:p>
        </p:txBody>
      </p:sp>
      <p:pic>
        <p:nvPicPr>
          <p:cNvPr id="166" name="Google Shape;166;p24"/>
          <p:cNvPicPr preferRelativeResize="0"/>
          <p:nvPr/>
        </p:nvPicPr>
        <p:blipFill>
          <a:blip r:embed="rId3">
            <a:alphaModFix/>
          </a:blip>
          <a:stretch>
            <a:fillRect/>
          </a:stretch>
        </p:blipFill>
        <p:spPr>
          <a:xfrm>
            <a:off x="7934301" y="0"/>
            <a:ext cx="4201697" cy="9237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65">
                                            <p:txEl>
                                              <p:pRg st="2" end="2"/>
                                            </p:txEl>
                                          </p:spTgt>
                                        </p:tgtEl>
                                        <p:attrNameLst>
                                          <p:attrName>style.visibility</p:attrName>
                                        </p:attrNameLst>
                                      </p:cBhvr>
                                      <p:to>
                                        <p:strVal val="visible"/>
                                      </p:to>
                                    </p:set>
                                    <p:anim calcmode="lin" valueType="num">
                                      <p:cBhvr additive="base">
                                        <p:cTn id="11" dur="500" fill="hold"/>
                                        <p:tgtEl>
                                          <p:spTgt spid="16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5">
                                            <p:txEl>
                                              <p:pRg st="4" end="4"/>
                                            </p:txEl>
                                          </p:spTgt>
                                        </p:tgtEl>
                                        <p:attrNameLst>
                                          <p:attrName>style.visibility</p:attrName>
                                        </p:attrNameLst>
                                      </p:cBhvr>
                                      <p:to>
                                        <p:strVal val="visible"/>
                                      </p:to>
                                    </p:set>
                                    <p:anim calcmode="lin" valueType="num">
                                      <p:cBhvr additive="base">
                                        <p:cTn id="17" dur="500" fill="hold"/>
                                        <p:tgtEl>
                                          <p:spTgt spid="165">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65">
                                            <p:txEl>
                                              <p:pRg st="6" end="6"/>
                                            </p:txEl>
                                          </p:spTgt>
                                        </p:tgtEl>
                                        <p:attrNameLst>
                                          <p:attrName>style.visibility</p:attrName>
                                        </p:attrNameLst>
                                      </p:cBhvr>
                                      <p:to>
                                        <p:strVal val="visible"/>
                                      </p:to>
                                    </p:set>
                                    <p:anim calcmode="lin" valueType="num">
                                      <p:cBhvr additive="base">
                                        <p:cTn id="23" dur="500" fill="hold"/>
                                        <p:tgtEl>
                                          <p:spTgt spid="165">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65">
                                            <p:txEl>
                                              <p:pRg st="8" end="8"/>
                                            </p:txEl>
                                          </p:spTgt>
                                        </p:tgtEl>
                                        <p:attrNameLst>
                                          <p:attrName>style.visibility</p:attrName>
                                        </p:attrNameLst>
                                      </p:cBhvr>
                                      <p:to>
                                        <p:strVal val="visible"/>
                                      </p:to>
                                    </p:set>
                                    <p:anim calcmode="lin" valueType="num">
                                      <p:cBhvr additive="base">
                                        <p:cTn id="29" dur="500" fill="hold"/>
                                        <p:tgtEl>
                                          <p:spTgt spid="165">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415633" y="667900"/>
            <a:ext cx="4942000" cy="3345200"/>
          </a:xfrm>
          <a:prstGeom prst="rect">
            <a:avLst/>
          </a:prstGeom>
        </p:spPr>
        <p:txBody>
          <a:bodyPr spcFirstLastPara="1" wrap="square" lIns="121900" tIns="121900" rIns="121900" bIns="121900" anchor="t" anchorCtr="0">
            <a:normAutofit fontScale="90000"/>
          </a:bodyPr>
          <a:lstStyle/>
          <a:p>
            <a:pPr algn="ctr"/>
            <a:r>
              <a:rPr lang="en-GB" dirty="0"/>
              <a:t>The STEP adaptation tool</a:t>
            </a:r>
            <a:br>
              <a:rPr lang="en-GB" dirty="0"/>
            </a:br>
            <a:r>
              <a:rPr lang="en-GB" dirty="0"/>
              <a:t/>
            </a:r>
            <a:br>
              <a:rPr lang="en-GB" dirty="0"/>
            </a:br>
            <a:r>
              <a:rPr lang="en-GB" b="1" dirty="0"/>
              <a:t>S</a:t>
            </a:r>
            <a:r>
              <a:rPr lang="en-GB" dirty="0"/>
              <a:t>pace</a:t>
            </a:r>
            <a:br>
              <a:rPr lang="en-GB" dirty="0"/>
            </a:br>
            <a:r>
              <a:rPr lang="en-GB" b="1" dirty="0"/>
              <a:t>T</a:t>
            </a:r>
            <a:r>
              <a:rPr lang="en-GB" dirty="0"/>
              <a:t>ask</a:t>
            </a:r>
            <a:br>
              <a:rPr lang="en-GB" dirty="0"/>
            </a:br>
            <a:r>
              <a:rPr lang="en-GB" b="1" dirty="0"/>
              <a:t>E</a:t>
            </a:r>
            <a:r>
              <a:rPr lang="en-GB" dirty="0"/>
              <a:t>quipment</a:t>
            </a:r>
            <a:br>
              <a:rPr lang="en-GB" dirty="0"/>
            </a:br>
            <a:r>
              <a:rPr lang="en-GB" b="1" dirty="0"/>
              <a:t>P</a:t>
            </a:r>
            <a:r>
              <a:rPr lang="en-GB" dirty="0"/>
              <a:t>eople</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sz="1100" dirty="0"/>
              <a:t>Concept: Chan Wen </a:t>
            </a:r>
            <a:r>
              <a:rPr lang="en-GB" sz="1100" dirty="0" err="1"/>
              <a:t>Jie</a:t>
            </a:r>
            <a:endParaRPr sz="1100" dirty="0"/>
          </a:p>
        </p:txBody>
      </p:sp>
      <p:sp>
        <p:nvSpPr>
          <p:cNvPr id="172" name="Google Shape;172;p25"/>
          <p:cNvSpPr txBox="1">
            <a:spLocks noGrp="1"/>
          </p:cNvSpPr>
          <p:nvPr>
            <p:ph type="body" idx="1"/>
          </p:nvPr>
        </p:nvSpPr>
        <p:spPr>
          <a:xfrm>
            <a:off x="6192900" y="667900"/>
            <a:ext cx="5555200" cy="5464800"/>
          </a:xfrm>
          <a:prstGeom prst="rect">
            <a:avLst/>
          </a:prstGeom>
        </p:spPr>
        <p:txBody>
          <a:bodyPr spcFirstLastPara="1" wrap="square" lIns="121900" tIns="121900" rIns="121900" bIns="121900" anchor="t" anchorCtr="0">
            <a:normAutofit/>
          </a:bodyPr>
          <a:lstStyle/>
          <a:p>
            <a:pPr marL="0" indent="0">
              <a:spcAft>
                <a:spcPts val="1600"/>
              </a:spcAft>
              <a:buNone/>
            </a:pPr>
            <a:endParaRPr lang="en-GB" dirty="0"/>
          </a:p>
          <a:p>
            <a:pPr marL="194729" indent="0">
              <a:lnSpc>
                <a:spcPct val="107000"/>
              </a:lnSpc>
              <a:spcAft>
                <a:spcPts val="800"/>
              </a:spcAft>
              <a:buNone/>
            </a:pPr>
            <a:r>
              <a:rPr lang="en-GB" sz="16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Space</a:t>
            </a:r>
            <a:endPar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playing space, the space between players or the distance to targets can altered to suit individual abilities.</a:t>
            </a:r>
          </a:p>
          <a:p>
            <a:pPr marL="194729" indent="0">
              <a:lnSpc>
                <a:spcPct val="107000"/>
              </a:lnSpc>
              <a:spcAft>
                <a:spcPts val="800"/>
              </a:spcAft>
              <a:buNone/>
            </a:pPr>
            <a:r>
              <a:rPr lang="en-GB" sz="16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a:t>
            </a:r>
            <a:endPar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way in which young people perform skills can be simplified to support understanding, or made more complex to challenge and extend.</a:t>
            </a:r>
          </a:p>
          <a:p>
            <a:pPr marL="194729" indent="0">
              <a:lnSpc>
                <a:spcPct val="107000"/>
              </a:lnSpc>
              <a:spcAft>
                <a:spcPts val="800"/>
              </a:spcAft>
              <a:buNone/>
            </a:pPr>
            <a:r>
              <a:rPr lang="en-GB" sz="16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Equipment</a:t>
            </a:r>
            <a:endPar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Equipment can be modified or specifically-designed to address needs; or regular equipment can be used in a modified way.</a:t>
            </a:r>
          </a:p>
          <a:p>
            <a:pPr marL="194729" indent="0">
              <a:lnSpc>
                <a:spcPct val="107000"/>
              </a:lnSpc>
              <a:spcAft>
                <a:spcPts val="800"/>
              </a:spcAft>
              <a:buNone/>
            </a:pPr>
            <a:r>
              <a:rPr lang="en-GB" sz="16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People</a:t>
            </a:r>
            <a:endPar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relationship between players, including specific roles within an activity, group organisation or team numbers can all be amended to support inclusion.</a:t>
            </a:r>
          </a:p>
          <a:p>
            <a:pPr marL="0" indent="0">
              <a:spcAft>
                <a:spcPts val="1600"/>
              </a:spcAft>
              <a:buNone/>
            </a:pPr>
            <a:endParaRPr dirty="0"/>
          </a:p>
        </p:txBody>
      </p:sp>
      <p:pic>
        <p:nvPicPr>
          <p:cNvPr id="174" name="Google Shape;174;p25"/>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3" name="Picture 2" descr="A picture containing table, furniture, table-tennis table, clipart&#10;&#10;Description automatically generated">
            <a:extLst>
              <a:ext uri="{FF2B5EF4-FFF2-40B4-BE49-F238E27FC236}">
                <a16:creationId xmlns:a16="http://schemas.microsoft.com/office/drawing/2014/main" xmlns="" id="{81DBE9A9-7AA5-4BC2-AE0B-37264C764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33" y="3777246"/>
            <a:ext cx="5555200" cy="18480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2">
                                            <p:txEl>
                                              <p:pRg st="1" end="1"/>
                                            </p:txEl>
                                          </p:spTgt>
                                        </p:tgtEl>
                                        <p:attrNameLst>
                                          <p:attrName>style.visibility</p:attrName>
                                        </p:attrNameLst>
                                      </p:cBhvr>
                                      <p:to>
                                        <p:strVal val="visible"/>
                                      </p:to>
                                    </p:set>
                                    <p:anim calcmode="lin" valueType="num">
                                      <p:cBhvr additive="base">
                                        <p:cTn id="7" dur="500" fill="hold"/>
                                        <p:tgtEl>
                                          <p:spTgt spid="17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2">
                                            <p:txEl>
                                              <p:pRg st="2" end="2"/>
                                            </p:txEl>
                                          </p:spTgt>
                                        </p:tgtEl>
                                        <p:attrNameLst>
                                          <p:attrName>style.visibility</p:attrName>
                                        </p:attrNameLst>
                                      </p:cBhvr>
                                      <p:to>
                                        <p:strVal val="visible"/>
                                      </p:to>
                                    </p:set>
                                    <p:anim calcmode="lin" valueType="num">
                                      <p:cBhvr additive="base">
                                        <p:cTn id="11" dur="500" fill="hold"/>
                                        <p:tgtEl>
                                          <p:spTgt spid="172">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2">
                                            <p:txEl>
                                              <p:pRg st="3" end="3"/>
                                            </p:txEl>
                                          </p:spTgt>
                                        </p:tgtEl>
                                        <p:attrNameLst>
                                          <p:attrName>style.visibility</p:attrName>
                                        </p:attrNameLst>
                                      </p:cBhvr>
                                      <p:to>
                                        <p:strVal val="visible"/>
                                      </p:to>
                                    </p:set>
                                    <p:anim calcmode="lin" valueType="num">
                                      <p:cBhvr additive="base">
                                        <p:cTn id="17" dur="500" fill="hold"/>
                                        <p:tgtEl>
                                          <p:spTgt spid="172">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2">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72">
                                            <p:txEl>
                                              <p:pRg st="4" end="4"/>
                                            </p:txEl>
                                          </p:spTgt>
                                        </p:tgtEl>
                                        <p:attrNameLst>
                                          <p:attrName>style.visibility</p:attrName>
                                        </p:attrNameLst>
                                      </p:cBhvr>
                                      <p:to>
                                        <p:strVal val="visible"/>
                                      </p:to>
                                    </p:set>
                                    <p:anim calcmode="lin" valueType="num">
                                      <p:cBhvr additive="base">
                                        <p:cTn id="21" dur="500" fill="hold"/>
                                        <p:tgtEl>
                                          <p:spTgt spid="172">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7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72">
                                            <p:txEl>
                                              <p:pRg st="5" end="5"/>
                                            </p:txEl>
                                          </p:spTgt>
                                        </p:tgtEl>
                                        <p:attrNameLst>
                                          <p:attrName>style.visibility</p:attrName>
                                        </p:attrNameLst>
                                      </p:cBhvr>
                                      <p:to>
                                        <p:strVal val="visible"/>
                                      </p:to>
                                    </p:set>
                                    <p:anim calcmode="lin" valueType="num">
                                      <p:cBhvr additive="base">
                                        <p:cTn id="27" dur="500" fill="hold"/>
                                        <p:tgtEl>
                                          <p:spTgt spid="172">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2">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72">
                                            <p:txEl>
                                              <p:pRg st="6" end="6"/>
                                            </p:txEl>
                                          </p:spTgt>
                                        </p:tgtEl>
                                        <p:attrNameLst>
                                          <p:attrName>style.visibility</p:attrName>
                                        </p:attrNameLst>
                                      </p:cBhvr>
                                      <p:to>
                                        <p:strVal val="visible"/>
                                      </p:to>
                                    </p:set>
                                    <p:anim calcmode="lin" valueType="num">
                                      <p:cBhvr additive="base">
                                        <p:cTn id="31" dur="500" fill="hold"/>
                                        <p:tgtEl>
                                          <p:spTgt spid="172">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2">
                                            <p:txEl>
                                              <p:pRg st="7" end="7"/>
                                            </p:txEl>
                                          </p:spTgt>
                                        </p:tgtEl>
                                        <p:attrNameLst>
                                          <p:attrName>style.visibility</p:attrName>
                                        </p:attrNameLst>
                                      </p:cBhvr>
                                      <p:to>
                                        <p:strVal val="visible"/>
                                      </p:to>
                                    </p:set>
                                    <p:anim calcmode="lin" valueType="num">
                                      <p:cBhvr additive="base">
                                        <p:cTn id="37" dur="500" fill="hold"/>
                                        <p:tgtEl>
                                          <p:spTgt spid="172">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2">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72">
                                            <p:txEl>
                                              <p:pRg st="8" end="8"/>
                                            </p:txEl>
                                          </p:spTgt>
                                        </p:tgtEl>
                                        <p:attrNameLst>
                                          <p:attrName>style.visibility</p:attrName>
                                        </p:attrNameLst>
                                      </p:cBhvr>
                                      <p:to>
                                        <p:strVal val="visible"/>
                                      </p:to>
                                    </p:set>
                                    <p:anim calcmode="lin" valueType="num">
                                      <p:cBhvr additive="base">
                                        <p:cTn id="41" dur="500" fill="hold"/>
                                        <p:tgtEl>
                                          <p:spTgt spid="172">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7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85"/>
        <p:cNvGrpSpPr/>
        <p:nvPr/>
      </p:nvGrpSpPr>
      <p:grpSpPr>
        <a:xfrm>
          <a:off x="0" y="0"/>
          <a:ext cx="0" cy="0"/>
          <a:chOff x="0" y="0"/>
          <a:chExt cx="0" cy="0"/>
        </a:xfrm>
      </p:grpSpPr>
      <p:pic>
        <p:nvPicPr>
          <p:cNvPr id="188" name="Google Shape;188;p27"/>
          <p:cNvPicPr preferRelativeResize="0"/>
          <p:nvPr/>
        </p:nvPicPr>
        <p:blipFill>
          <a:blip r:embed="rId3">
            <a:alphaModFix/>
          </a:blip>
          <a:stretch>
            <a:fillRect/>
          </a:stretch>
        </p:blipFill>
        <p:spPr>
          <a:xfrm>
            <a:off x="7990301" y="0"/>
            <a:ext cx="4201697" cy="923733"/>
          </a:xfrm>
          <a:prstGeom prst="rect">
            <a:avLst/>
          </a:prstGeom>
          <a:noFill/>
          <a:ln>
            <a:noFill/>
          </a:ln>
        </p:spPr>
      </p:pic>
      <p:graphicFrame>
        <p:nvGraphicFramePr>
          <p:cNvPr id="2" name="Table 1">
            <a:extLst>
              <a:ext uri="{FF2B5EF4-FFF2-40B4-BE49-F238E27FC236}">
                <a16:creationId xmlns:a16="http://schemas.microsoft.com/office/drawing/2014/main" xmlns="" id="{34303BCB-F865-469E-82D5-F4F794BC2BA1}"/>
              </a:ext>
            </a:extLst>
          </p:cNvPr>
          <p:cNvGraphicFramePr>
            <a:graphicFrameLocks noGrp="1"/>
          </p:cNvGraphicFramePr>
          <p:nvPr>
            <p:extLst>
              <p:ext uri="{D42A27DB-BD31-4B8C-83A1-F6EECF244321}">
                <p14:modId xmlns:p14="http://schemas.microsoft.com/office/powerpoint/2010/main" val="1772249975"/>
              </p:ext>
            </p:extLst>
          </p:nvPr>
        </p:nvGraphicFramePr>
        <p:xfrm>
          <a:off x="1595755" y="1543177"/>
          <a:ext cx="9000490" cy="4541584"/>
        </p:xfrm>
        <a:graphic>
          <a:graphicData uri="http://schemas.openxmlformats.org/drawingml/2006/table">
            <a:tbl>
              <a:tblPr firstRow="1" firstCol="1" lastRow="1" lastCol="1" bandRow="1" bandCol="1"/>
              <a:tblGrid>
                <a:gridCol w="1554480">
                  <a:extLst>
                    <a:ext uri="{9D8B030D-6E8A-4147-A177-3AD203B41FA5}">
                      <a16:colId xmlns:a16="http://schemas.microsoft.com/office/drawing/2014/main" xmlns="" val="2348896805"/>
                    </a:ext>
                  </a:extLst>
                </a:gridCol>
                <a:gridCol w="7446010">
                  <a:extLst>
                    <a:ext uri="{9D8B030D-6E8A-4147-A177-3AD203B41FA5}">
                      <a16:colId xmlns:a16="http://schemas.microsoft.com/office/drawing/2014/main" xmlns="" val="1018038870"/>
                    </a:ext>
                  </a:extLst>
                </a:gridCol>
              </a:tblGrid>
              <a:tr h="0">
                <a:tc>
                  <a:txBody>
                    <a:bodyPr/>
                    <a:lstStyle/>
                    <a:p>
                      <a:pPr>
                        <a:lnSpc>
                          <a:spcPct val="107000"/>
                        </a:lnSpc>
                        <a:spcAft>
                          <a:spcPts val="800"/>
                        </a:spcAft>
                      </a:pPr>
                      <a:r>
                        <a:rPr lang="en-GB" sz="11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S</a:t>
                      </a:r>
                      <a:r>
                        <a:rPr lang="en-GB" sz="11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pace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Symbol" panose="05050102010706020507" pitchFamily="18" charset="2"/>
                        <a:buChar char=""/>
                      </a:pPr>
                      <a:r>
                        <a:rPr lang="en-GB" sz="11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increase or decrease the size of the playing area; vary the distance to be covered in practices to suit different abilities or mobility levels;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use zoning, for example, where players are matched by ability and therefore have more opportunity to participate.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0557193"/>
                  </a:ext>
                </a:extLst>
              </a:tr>
              <a:tr h="0">
                <a:tc>
                  <a:txBody>
                    <a:bodyPr/>
                    <a:lstStyle/>
                    <a:p>
                      <a:pPr>
                        <a:lnSpc>
                          <a:spcPct val="107000"/>
                        </a:lnSpc>
                        <a:spcAft>
                          <a:spcPts val="800"/>
                        </a:spcAft>
                      </a:pPr>
                      <a:r>
                        <a:rPr lang="en-GB" sz="1100" b="1">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a:t>
                      </a:r>
                      <a:r>
                        <a:rPr lang="en-GB" sz="110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ask</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Symbol" panose="05050102010706020507" pitchFamily="18" charset="2"/>
                        <a:buChar char=""/>
                      </a:pPr>
                      <a:r>
                        <a:rPr lang="en-GB" sz="110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ensure that everyone has equal opportunity to participate, e.g. in a ball game, all the players have the chance to carry/dribble, pass or shoot;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break down complex skills into smaller component parts if this helps players to more easily develop skills;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ensure there is adequate opportunity for players to practice skills or components individually or with a partner before being included in a small-sided team game;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add or remove a time limit to challenge skilful players or support those still developing their skills.</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4979354"/>
                  </a:ext>
                </a:extLst>
              </a:tr>
              <a:tr h="0">
                <a:tc>
                  <a:txBody>
                    <a:bodyPr/>
                    <a:lstStyle/>
                    <a:p>
                      <a:pPr>
                        <a:lnSpc>
                          <a:spcPct val="107000"/>
                        </a:lnSpc>
                        <a:spcAft>
                          <a:spcPts val="800"/>
                        </a:spcAft>
                      </a:pPr>
                      <a:r>
                        <a:rPr lang="en-GB" sz="1100" b="1">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E</a:t>
                      </a:r>
                      <a:r>
                        <a:rPr lang="en-GB" sz="110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quipment</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Symbol" panose="05050102010706020507" pitchFamily="18" charset="2"/>
                        <a:buChar char=""/>
                      </a:pPr>
                      <a:r>
                        <a:rPr lang="en-GB" sz="110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in ball games, increase or decrease the size of the ball to suit the ability or age range of the players, or depending on the kind of skill being practiced;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provide options that enable people to send or receive a ball in different ways, for example, using a chute or gutter to send, a catching mitt to receive;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the use of bell or rattle balls can assist some players to track or follow the movement of the ball.</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8855464"/>
                  </a:ext>
                </a:extLst>
              </a:tr>
              <a:tr h="0">
                <a:tc>
                  <a:txBody>
                    <a:bodyPr/>
                    <a:lstStyle/>
                    <a:p>
                      <a:pPr>
                        <a:lnSpc>
                          <a:spcPct val="107000"/>
                        </a:lnSpc>
                        <a:spcAft>
                          <a:spcPts val="800"/>
                        </a:spcAft>
                      </a:pPr>
                      <a:r>
                        <a:rPr lang="en-GB" sz="1100" b="1">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a:t>
                      </a:r>
                      <a:r>
                        <a:rPr lang="en-GB" sz="110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eople</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Symbol" panose="05050102010706020507" pitchFamily="18" charset="2"/>
                        <a:buChar char=""/>
                      </a:pPr>
                      <a:r>
                        <a:rPr lang="en-GB" sz="11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match players of similar ability in small-sided or close marking activities;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balance team numbers according to the overall ability of the group, i.e. it may be preferable to play with teams of unequal numbers to facilitate inclusion of some players and maximise participation of others;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give players a specific role in a game that emphasises their abilities.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5936078"/>
                  </a:ext>
                </a:extLst>
              </a:tr>
            </a:tbl>
          </a:graphicData>
        </a:graphic>
      </p:graphicFrame>
      <p:sp>
        <p:nvSpPr>
          <p:cNvPr id="3" name="Rectangle 1">
            <a:extLst>
              <a:ext uri="{FF2B5EF4-FFF2-40B4-BE49-F238E27FC236}">
                <a16:creationId xmlns:a16="http://schemas.microsoft.com/office/drawing/2014/main" xmlns="" id="{480F20D4-6298-45BF-99C2-20E7197F6325}"/>
              </a:ext>
            </a:extLst>
          </p:cNvPr>
          <p:cNvSpPr>
            <a:spLocks noGrp="1" noChangeArrowheads="1"/>
          </p:cNvSpPr>
          <p:nvPr>
            <p:ph type="ctrTitle"/>
          </p:nvPr>
        </p:nvSpPr>
        <p:spPr bwMode="auto">
          <a:xfrm>
            <a:off x="1595755" y="1209349"/>
            <a:ext cx="900049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STEP		           Examples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390149-81D2-43F5-93BE-81AD890633B3}"/>
              </a:ext>
            </a:extLst>
          </p:cNvPr>
          <p:cNvSpPr>
            <a:spLocks noGrp="1"/>
          </p:cNvSpPr>
          <p:nvPr>
            <p:ph type="title"/>
          </p:nvPr>
        </p:nvSpPr>
        <p:spPr/>
        <p:txBody>
          <a:bodyPr/>
          <a:lstStyle/>
          <a:p>
            <a:r>
              <a:rPr lang="en-GB" dirty="0"/>
              <a:t>Exercise</a:t>
            </a:r>
          </a:p>
        </p:txBody>
      </p:sp>
      <p:sp>
        <p:nvSpPr>
          <p:cNvPr id="5" name="Text Placeholder 4">
            <a:extLst>
              <a:ext uri="{FF2B5EF4-FFF2-40B4-BE49-F238E27FC236}">
                <a16:creationId xmlns:a16="http://schemas.microsoft.com/office/drawing/2014/main" xmlns="" id="{513FD4D9-F9CD-493D-858E-F791BEE0DDDD}"/>
              </a:ext>
            </a:extLst>
          </p:cNvPr>
          <p:cNvSpPr>
            <a:spLocks noGrp="1"/>
          </p:cNvSpPr>
          <p:nvPr>
            <p:ph type="body" idx="2"/>
          </p:nvPr>
        </p:nvSpPr>
        <p:spPr/>
        <p:txBody>
          <a:bodyPr>
            <a:normAutofit/>
          </a:bodyPr>
          <a:lstStyle/>
          <a:p>
            <a:pPr marL="194729" indent="0">
              <a:lnSpc>
                <a:spcPct val="107000"/>
              </a:lnSpc>
              <a:spcAft>
                <a:spcPts val="800"/>
              </a:spcAft>
              <a:buNone/>
            </a:pPr>
            <a:r>
              <a:rPr lang="en-GB" sz="18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Exercise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94729" indent="0">
              <a:lnSpc>
                <a:spcPct val="107000"/>
              </a:lnSpc>
              <a:spcAft>
                <a:spcPts val="800"/>
              </a:spcAft>
              <a:buNone/>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Apply the STEP adaptation tool to a specific activity.</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Think about a sport or activity – or maybe one specific component of skill development.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Using the STEP matrix as a guide, think of ways in which you can use the STEP adaptation tool to develop alternatives that will enable the inclusion of a wider range of abilities.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Calibri" panose="020F0502020204030204" pitchFamily="34" charset="0"/>
              <a:cs typeface="Calibri" panose="020F0502020204030204" pitchFamily="34" charset="0"/>
            </a:endParaRPr>
          </a:p>
        </p:txBody>
      </p:sp>
      <p:graphicFrame>
        <p:nvGraphicFramePr>
          <p:cNvPr id="7" name="Table 6">
            <a:extLst>
              <a:ext uri="{FF2B5EF4-FFF2-40B4-BE49-F238E27FC236}">
                <a16:creationId xmlns:a16="http://schemas.microsoft.com/office/drawing/2014/main" xmlns="" id="{8EC03C2C-7C39-4D0A-9D4B-D17C26CAE0CF}"/>
              </a:ext>
            </a:extLst>
          </p:cNvPr>
          <p:cNvGraphicFramePr>
            <a:graphicFrameLocks noGrp="1"/>
          </p:cNvGraphicFramePr>
          <p:nvPr>
            <p:extLst>
              <p:ext uri="{D42A27DB-BD31-4B8C-83A1-F6EECF244321}">
                <p14:modId xmlns:p14="http://schemas.microsoft.com/office/powerpoint/2010/main" val="2474241833"/>
              </p:ext>
            </p:extLst>
          </p:nvPr>
        </p:nvGraphicFramePr>
        <p:xfrm>
          <a:off x="204657" y="1662077"/>
          <a:ext cx="5725160" cy="3493646"/>
        </p:xfrm>
        <a:graphic>
          <a:graphicData uri="http://schemas.openxmlformats.org/drawingml/2006/table">
            <a:tbl>
              <a:tblPr firstRow="1" firstCol="1" bandRow="1">
                <a:tableStyleId>{5C22544A-7EE6-4342-B048-85BDC9FD1C3A}</a:tableStyleId>
              </a:tblPr>
              <a:tblGrid>
                <a:gridCol w="1617345">
                  <a:extLst>
                    <a:ext uri="{9D8B030D-6E8A-4147-A177-3AD203B41FA5}">
                      <a16:colId xmlns:a16="http://schemas.microsoft.com/office/drawing/2014/main" xmlns="" val="334079658"/>
                    </a:ext>
                  </a:extLst>
                </a:gridCol>
                <a:gridCol w="4107815">
                  <a:extLst>
                    <a:ext uri="{9D8B030D-6E8A-4147-A177-3AD203B41FA5}">
                      <a16:colId xmlns:a16="http://schemas.microsoft.com/office/drawing/2014/main" xmlns="" val="2444600354"/>
                    </a:ext>
                  </a:extLst>
                </a:gridCol>
              </a:tblGrid>
              <a:tr h="0">
                <a:tc gridSpan="2">
                  <a:txBody>
                    <a:bodyPr/>
                    <a:lstStyle/>
                    <a:p>
                      <a:pPr>
                        <a:lnSpc>
                          <a:spcPct val="107000"/>
                        </a:lnSpc>
                        <a:spcAft>
                          <a:spcPts val="800"/>
                        </a:spcAft>
                      </a:pPr>
                      <a:r>
                        <a:rPr lang="en-GB" sz="1200">
                          <a:effectLst/>
                        </a:rPr>
                        <a:t>Your activity/sport: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xmlns="" val="3973447702"/>
                  </a:ext>
                </a:extLst>
              </a:tr>
              <a:tr h="0">
                <a:tc>
                  <a:txBody>
                    <a:bodyPr/>
                    <a:lstStyle/>
                    <a:p>
                      <a:pPr>
                        <a:lnSpc>
                          <a:spcPct val="107000"/>
                        </a:lnSpc>
                        <a:spcAft>
                          <a:spcPts val="800"/>
                        </a:spcAft>
                      </a:pPr>
                      <a:r>
                        <a:rPr lang="en-GB" sz="1200">
                          <a:effectLst/>
                        </a:rPr>
                        <a:t>STEP component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b="1" dirty="0">
                          <a:effectLst/>
                        </a:rPr>
                        <a:t>Adaptations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01808930"/>
                  </a:ext>
                </a:extLst>
              </a:tr>
              <a:tr h="0">
                <a:tc>
                  <a:txBody>
                    <a:bodyPr/>
                    <a:lstStyle/>
                    <a:p>
                      <a:pPr algn="ctr">
                        <a:lnSpc>
                          <a:spcPct val="107000"/>
                        </a:lnSpc>
                        <a:spcAft>
                          <a:spcPts val="800"/>
                        </a:spcAft>
                      </a:pPr>
                      <a:r>
                        <a:rPr lang="en-GB" sz="1200">
                          <a:effectLst/>
                        </a:rPr>
                        <a:t>Space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 </a:t>
                      </a:r>
                      <a:endParaRPr lang="en-GB" sz="1100" dirty="0">
                        <a:effectLst/>
                      </a:endParaRPr>
                    </a:p>
                    <a:p>
                      <a:pPr>
                        <a:lnSpc>
                          <a:spcPct val="107000"/>
                        </a:lnSpc>
                        <a:spcAft>
                          <a:spcPts val="800"/>
                        </a:spcAft>
                      </a:pPr>
                      <a:r>
                        <a:rPr lang="en-GB" sz="1200" dirty="0">
                          <a:effectLst/>
                        </a:rPr>
                        <a:t> </a:t>
                      </a:r>
                      <a:endParaRPr lang="en-GB" sz="1100" dirty="0">
                        <a:effectLst/>
                      </a:endParaRPr>
                    </a:p>
                    <a:p>
                      <a:pPr>
                        <a:lnSpc>
                          <a:spcPct val="107000"/>
                        </a:lnSpc>
                        <a:spcAft>
                          <a:spcPts val="80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2090947"/>
                  </a:ext>
                </a:extLst>
              </a:tr>
              <a:tr h="0">
                <a:tc>
                  <a:txBody>
                    <a:bodyPr/>
                    <a:lstStyle/>
                    <a:p>
                      <a:pPr algn="ctr">
                        <a:lnSpc>
                          <a:spcPct val="107000"/>
                        </a:lnSpc>
                        <a:spcAft>
                          <a:spcPts val="800"/>
                        </a:spcAft>
                      </a:pPr>
                      <a:r>
                        <a:rPr lang="en-GB" sz="1200">
                          <a:effectLst/>
                        </a:rPr>
                        <a:t>Task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 </a:t>
                      </a:r>
                      <a:endParaRPr lang="en-GB" sz="1100">
                        <a:effectLst/>
                      </a:endParaRPr>
                    </a:p>
                    <a:p>
                      <a:pPr>
                        <a:lnSpc>
                          <a:spcPct val="107000"/>
                        </a:lnSpc>
                        <a:spcAft>
                          <a:spcPts val="800"/>
                        </a:spcAft>
                      </a:pPr>
                      <a:r>
                        <a:rPr lang="en-GB" sz="1200">
                          <a:effectLst/>
                        </a:rPr>
                        <a:t> </a:t>
                      </a:r>
                      <a:endParaRPr lang="en-GB" sz="1100">
                        <a:effectLst/>
                      </a:endParaRPr>
                    </a:p>
                    <a:p>
                      <a:pPr>
                        <a:lnSpc>
                          <a:spcPct val="107000"/>
                        </a:lnSpc>
                        <a:spcAft>
                          <a:spcPts val="80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27334862"/>
                  </a:ext>
                </a:extLst>
              </a:tr>
              <a:tr h="0">
                <a:tc>
                  <a:txBody>
                    <a:bodyPr/>
                    <a:lstStyle/>
                    <a:p>
                      <a:pPr algn="ctr">
                        <a:lnSpc>
                          <a:spcPct val="107000"/>
                        </a:lnSpc>
                        <a:spcAft>
                          <a:spcPts val="800"/>
                        </a:spcAft>
                      </a:pPr>
                      <a:r>
                        <a:rPr lang="en-GB" sz="1200">
                          <a:effectLst/>
                        </a:rPr>
                        <a:t>Equipment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 </a:t>
                      </a:r>
                      <a:endParaRPr lang="en-GB" sz="1100">
                        <a:effectLst/>
                      </a:endParaRPr>
                    </a:p>
                    <a:p>
                      <a:pPr>
                        <a:lnSpc>
                          <a:spcPct val="107000"/>
                        </a:lnSpc>
                        <a:spcAft>
                          <a:spcPts val="800"/>
                        </a:spcAft>
                      </a:pPr>
                      <a:r>
                        <a:rPr lang="en-GB" sz="1200">
                          <a:effectLst/>
                        </a:rPr>
                        <a:t> </a:t>
                      </a:r>
                      <a:endParaRPr lang="en-GB" sz="1100">
                        <a:effectLst/>
                      </a:endParaRPr>
                    </a:p>
                    <a:p>
                      <a:pPr>
                        <a:lnSpc>
                          <a:spcPct val="107000"/>
                        </a:lnSpc>
                        <a:spcAft>
                          <a:spcPts val="80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6246779"/>
                  </a:ext>
                </a:extLst>
              </a:tr>
              <a:tr h="0">
                <a:tc>
                  <a:txBody>
                    <a:bodyPr/>
                    <a:lstStyle/>
                    <a:p>
                      <a:pPr algn="ctr">
                        <a:lnSpc>
                          <a:spcPct val="107000"/>
                        </a:lnSpc>
                        <a:spcAft>
                          <a:spcPts val="800"/>
                        </a:spcAft>
                      </a:pPr>
                      <a:r>
                        <a:rPr lang="en-GB" sz="1200">
                          <a:effectLst/>
                        </a:rPr>
                        <a:t>People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 </a:t>
                      </a:r>
                      <a:endParaRPr lang="en-GB" sz="1100" dirty="0">
                        <a:effectLst/>
                      </a:endParaRPr>
                    </a:p>
                    <a:p>
                      <a:pPr>
                        <a:lnSpc>
                          <a:spcPct val="107000"/>
                        </a:lnSpc>
                        <a:spcAft>
                          <a:spcPts val="800"/>
                        </a:spcAft>
                      </a:pPr>
                      <a:r>
                        <a:rPr lang="en-GB" sz="1200" dirty="0">
                          <a:effectLst/>
                        </a:rPr>
                        <a:t> </a:t>
                      </a:r>
                      <a:endParaRPr lang="en-GB" sz="1100" dirty="0">
                        <a:effectLst/>
                      </a:endParaRPr>
                    </a:p>
                    <a:p>
                      <a:pPr>
                        <a:lnSpc>
                          <a:spcPct val="107000"/>
                        </a:lnSpc>
                        <a:spcAft>
                          <a:spcPts val="80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8322979"/>
                  </a:ext>
                </a:extLst>
              </a:tr>
            </a:tbl>
          </a:graphicData>
        </a:graphic>
      </p:graphicFrame>
    </p:spTree>
    <p:extLst>
      <p:ext uri="{BB962C8B-B14F-4D97-AF65-F5344CB8AC3E}">
        <p14:creationId xmlns:p14="http://schemas.microsoft.com/office/powerpoint/2010/main" val="317284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pPr algn="ctr"/>
            <a:r>
              <a:rPr lang="en-GB" dirty="0"/>
              <a:t>The Inclusion Spectrum</a:t>
            </a:r>
            <a:br>
              <a:rPr lang="en-GB" dirty="0"/>
            </a:br>
            <a:r>
              <a:rPr lang="en-GB" sz="2000" dirty="0"/>
              <a:t>incorporating STEP</a:t>
            </a:r>
            <a:endParaRPr dirty="0"/>
          </a:p>
        </p:txBody>
      </p:sp>
      <p:sp>
        <p:nvSpPr>
          <p:cNvPr id="4" name="Text Placeholder 3">
            <a:extLst>
              <a:ext uri="{FF2B5EF4-FFF2-40B4-BE49-F238E27FC236}">
                <a16:creationId xmlns:a16="http://schemas.microsoft.com/office/drawing/2014/main" xmlns="" id="{5E283CC0-0322-4FB4-93F3-1E84099744F4}"/>
              </a:ext>
            </a:extLst>
          </p:cNvPr>
          <p:cNvSpPr>
            <a:spLocks noGrp="1"/>
          </p:cNvSpPr>
          <p:nvPr>
            <p:ph type="body" idx="1"/>
          </p:nvPr>
        </p:nvSpPr>
        <p:spPr/>
        <p:txBody>
          <a:bodyPr/>
          <a:lstStyle/>
          <a:p>
            <a:endParaRPr lang="en-GB" dirty="0"/>
          </a:p>
        </p:txBody>
      </p:sp>
      <p:sp>
        <p:nvSpPr>
          <p:cNvPr id="5" name="Text Placeholder 4">
            <a:extLst>
              <a:ext uri="{FF2B5EF4-FFF2-40B4-BE49-F238E27FC236}">
                <a16:creationId xmlns:a16="http://schemas.microsoft.com/office/drawing/2014/main" xmlns="" id="{12B02EE7-8F10-4CA7-A004-005F7F4EDF88}"/>
              </a:ext>
            </a:extLst>
          </p:cNvPr>
          <p:cNvSpPr>
            <a:spLocks noGrp="1"/>
          </p:cNvSpPr>
          <p:nvPr>
            <p:ph type="body" idx="2"/>
          </p:nvPr>
        </p:nvSpPr>
        <p:spPr>
          <a:xfrm>
            <a:off x="6286500" y="2007600"/>
            <a:ext cx="5489900" cy="4101600"/>
          </a:xfrm>
        </p:spPr>
        <p:txBody>
          <a:bodyPr>
            <a:normAutofit/>
          </a:bodyPr>
          <a:lstStyle/>
          <a:p>
            <a:pPr marL="194729" indent="0">
              <a:buNone/>
            </a:pPr>
            <a:r>
              <a:rPr lang="en-GB" sz="2400" dirty="0">
                <a:latin typeface="Calibri" panose="020F0502020204030204" pitchFamily="34" charset="0"/>
                <a:cs typeface="Calibri" panose="020F0502020204030204" pitchFamily="34" charset="0"/>
              </a:rPr>
              <a:t>The Inclusion Spectrum is:</a:t>
            </a:r>
          </a:p>
          <a:p>
            <a:pPr marL="194729" indent="0">
              <a:buNone/>
            </a:pP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a framework for inclusive practice</a:t>
            </a:r>
          </a:p>
          <a:p>
            <a:r>
              <a:rPr lang="en-GB" sz="2400" dirty="0">
                <a:latin typeface="Calibri" panose="020F0502020204030204" pitchFamily="34" charset="0"/>
                <a:cs typeface="Calibri" panose="020F0502020204030204" pitchFamily="34" charset="0"/>
              </a:rPr>
              <a:t>effective across a wide range of abilities and almost every activity</a:t>
            </a:r>
          </a:p>
          <a:p>
            <a:r>
              <a:rPr lang="en-GB" sz="2400" dirty="0">
                <a:latin typeface="Calibri" panose="020F0502020204030204" pitchFamily="34" charset="0"/>
                <a:cs typeface="Calibri" panose="020F0502020204030204" pitchFamily="34" charset="0"/>
              </a:rPr>
              <a:t>supports a social/environmental approach to inclusion (i.e. focus on the actions of the practitioner).</a:t>
            </a:r>
          </a:p>
          <a:p>
            <a:pPr marL="194729" indent="0">
              <a:buNone/>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pic>
        <p:nvPicPr>
          <p:cNvPr id="159" name="Google Shape;159;p23"/>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2" name="Picture 1">
            <a:extLst>
              <a:ext uri="{FF2B5EF4-FFF2-40B4-BE49-F238E27FC236}">
                <a16:creationId xmlns:a16="http://schemas.microsoft.com/office/drawing/2014/main" xmlns="" id="{B7CBE07F-60B8-482B-9D2F-861AF412F867}"/>
              </a:ext>
            </a:extLst>
          </p:cNvPr>
          <p:cNvPicPr>
            <a:picLocks noChangeAspect="1"/>
          </p:cNvPicPr>
          <p:nvPr/>
        </p:nvPicPr>
        <p:blipFill>
          <a:blip r:embed="rId4">
            <a:duotone>
              <a:prstClr val="black"/>
              <a:schemeClr val="bg1">
                <a:tint val="45000"/>
                <a:satMod val="400000"/>
              </a:schemeClr>
            </a:duotone>
          </a:blip>
          <a:stretch>
            <a:fillRect/>
          </a:stretch>
        </p:blipFill>
        <p:spPr>
          <a:xfrm>
            <a:off x="537143" y="2405525"/>
            <a:ext cx="5211657" cy="3293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1802BB-BD6C-471C-8BC7-FD362526BD49}"/>
              </a:ext>
            </a:extLst>
          </p:cNvPr>
          <p:cNvSpPr>
            <a:spLocks noGrp="1"/>
          </p:cNvSpPr>
          <p:nvPr>
            <p:ph type="title"/>
          </p:nvPr>
        </p:nvSpPr>
        <p:spPr/>
        <p:txBody>
          <a:bodyPr>
            <a:normAutofit fontScale="90000"/>
          </a:bodyPr>
          <a:lstStyle/>
          <a:p>
            <a:r>
              <a:rPr lang="en-GB" dirty="0"/>
              <a:t>The Inclusion Spectrum incorporating STEP</a:t>
            </a:r>
            <a:br>
              <a:rPr lang="en-GB" dirty="0"/>
            </a:br>
            <a:r>
              <a:rPr lang="en-GB" dirty="0"/>
              <a:t>(Black/Stevenson 2011-12)</a:t>
            </a:r>
          </a:p>
        </p:txBody>
      </p:sp>
      <p:pic>
        <p:nvPicPr>
          <p:cNvPr id="4" name="Picture 3">
            <a:extLst>
              <a:ext uri="{FF2B5EF4-FFF2-40B4-BE49-F238E27FC236}">
                <a16:creationId xmlns:a16="http://schemas.microsoft.com/office/drawing/2014/main" xmlns="" id="{4D4AFC53-1BE6-4B9E-A5EB-9C6420FC1CF4}"/>
              </a:ext>
            </a:extLst>
          </p:cNvPr>
          <p:cNvPicPr>
            <a:picLocks noChangeAspect="1"/>
          </p:cNvPicPr>
          <p:nvPr/>
        </p:nvPicPr>
        <p:blipFill>
          <a:blip r:embed="rId2"/>
          <a:stretch>
            <a:fillRect/>
          </a:stretch>
        </p:blipFill>
        <p:spPr>
          <a:xfrm>
            <a:off x="2233952" y="1805588"/>
            <a:ext cx="7724096" cy="4880610"/>
          </a:xfrm>
          <a:prstGeom prst="rect">
            <a:avLst/>
          </a:prstGeom>
        </p:spPr>
      </p:pic>
    </p:spTree>
    <p:extLst>
      <p:ext uri="{BB962C8B-B14F-4D97-AF65-F5344CB8AC3E}">
        <p14:creationId xmlns:p14="http://schemas.microsoft.com/office/powerpoint/2010/main" val="277287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9A3D"/>
        </a:soli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ctrTitle"/>
          </p:nvPr>
        </p:nvSpPr>
        <p:spPr>
          <a:xfrm>
            <a:off x="415600" y="862241"/>
            <a:ext cx="11360800" cy="851992"/>
          </a:xfrm>
          <a:prstGeom prst="rect">
            <a:avLst/>
          </a:prstGeom>
        </p:spPr>
        <p:txBody>
          <a:bodyPr spcFirstLastPara="1" wrap="square" lIns="121900" tIns="121900" rIns="121900" bIns="121900" anchor="t" anchorCtr="0">
            <a:normAutofit fontScale="90000"/>
          </a:bodyPr>
          <a:lstStyle/>
          <a:p>
            <a:r>
              <a:rPr lang="en-GB" sz="4000" dirty="0"/>
              <a:t>How does the Inclusion Spectrum work?</a:t>
            </a:r>
            <a:endParaRPr sz="4000" dirty="0"/>
          </a:p>
        </p:txBody>
      </p:sp>
      <p:sp>
        <p:nvSpPr>
          <p:cNvPr id="149" name="Google Shape;149;p22"/>
          <p:cNvSpPr txBox="1">
            <a:spLocks noGrp="1"/>
          </p:cNvSpPr>
          <p:nvPr>
            <p:ph type="subTitle" idx="1"/>
          </p:nvPr>
        </p:nvSpPr>
        <p:spPr>
          <a:xfrm>
            <a:off x="415599" y="1714234"/>
            <a:ext cx="11138225" cy="4437186"/>
          </a:xfrm>
          <a:prstGeom prst="rect">
            <a:avLst/>
          </a:prstGeom>
        </p:spPr>
        <p:txBody>
          <a:bodyPr spcFirstLastPara="1" wrap="square" lIns="121900" tIns="121900" rIns="121900" bIns="121900" anchor="t" anchorCtr="0">
            <a:noAutofit/>
          </a:bodyPr>
          <a:lstStyle/>
          <a:p>
            <a:pPr>
              <a:lnSpc>
                <a:spcPct val="107000"/>
              </a:lnSpc>
              <a:spcAft>
                <a:spcPts val="800"/>
              </a:spcAft>
            </a:pPr>
            <a:r>
              <a:rPr lang="en-GB"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By presenting activities differently we can balance different</a:t>
            </a:r>
          </a:p>
          <a:p>
            <a:pPr>
              <a:lnSpc>
                <a:spcPct val="107000"/>
              </a:lnSpc>
              <a:spcAft>
                <a:spcPts val="800"/>
              </a:spcAft>
            </a:pPr>
            <a:r>
              <a:rPr lang="en-GB"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needs within a group and help to maximise the potential of all </a:t>
            </a:r>
          </a:p>
          <a:p>
            <a:pPr>
              <a:lnSpc>
                <a:spcPct val="107000"/>
              </a:lnSpc>
              <a:spcAft>
                <a:spcPts val="800"/>
              </a:spcAft>
            </a:pPr>
            <a:r>
              <a:rPr lang="en-GB"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young people.</a:t>
            </a:r>
            <a:endPar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Inclusion Spectrum (incorporating STEP) helps practitioners </a:t>
            </a:r>
          </a:p>
          <a:p>
            <a:pPr>
              <a:lnSpc>
                <a:spcPct val="107000"/>
              </a:lnSpc>
              <a:spcAft>
                <a:spcPts val="800"/>
              </a:spcAft>
            </a:pPr>
            <a:r>
              <a:rPr lang="en-GB"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working with young disabled people in physical education and </a:t>
            </a:r>
          </a:p>
          <a:p>
            <a:pPr>
              <a:lnSpc>
                <a:spcPct val="107000"/>
              </a:lnSpc>
              <a:spcAft>
                <a:spcPts val="800"/>
              </a:spcAft>
            </a:pPr>
            <a:r>
              <a:rPr lang="en-GB"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sport to represent the social/environmental interpretation of </a:t>
            </a:r>
          </a:p>
          <a:p>
            <a:pPr>
              <a:lnSpc>
                <a:spcPct val="107000"/>
              </a:lnSpc>
              <a:spcAft>
                <a:spcPts val="800"/>
              </a:spcAft>
            </a:pPr>
            <a:r>
              <a:rPr lang="en-GB"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disability and inclusion in practical situations. </a:t>
            </a:r>
            <a:endPar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endParaRPr sz="3200" dirty="0">
              <a:latin typeface="Merriweather"/>
              <a:ea typeface="Merriweather"/>
              <a:cs typeface="Merriweather"/>
              <a:sym typeface="Merriweather"/>
            </a:endParaRPr>
          </a:p>
        </p:txBody>
      </p:sp>
      <p:pic>
        <p:nvPicPr>
          <p:cNvPr id="150" name="Google Shape;150;p22"/>
          <p:cNvPicPr preferRelativeResize="0"/>
          <p:nvPr/>
        </p:nvPicPr>
        <p:blipFill>
          <a:blip r:embed="rId3">
            <a:alphaModFix/>
          </a:blip>
          <a:stretch>
            <a:fillRect/>
          </a:stretch>
        </p:blipFill>
        <p:spPr>
          <a:xfrm>
            <a:off x="9664574" y="1"/>
            <a:ext cx="2527413" cy="721935"/>
          </a:xfrm>
          <a:prstGeom prst="rect">
            <a:avLst/>
          </a:prstGeom>
          <a:noFill/>
          <a:ln>
            <a:noFill/>
          </a:ln>
        </p:spPr>
      </p:pic>
      <p:pic>
        <p:nvPicPr>
          <p:cNvPr id="151" name="Google Shape;151;p22"/>
          <p:cNvPicPr preferRelativeResize="0"/>
          <p:nvPr/>
        </p:nvPicPr>
        <p:blipFill>
          <a:blip r:embed="rId4">
            <a:alphaModFix/>
          </a:blip>
          <a:stretch>
            <a:fillRect/>
          </a:stretch>
        </p:blipFill>
        <p:spPr>
          <a:xfrm>
            <a:off x="7990301" y="0"/>
            <a:ext cx="4201697" cy="9237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2732800"/>
          </a:xfrm>
          <a:prstGeom prst="rect">
            <a:avLst/>
          </a:prstGeom>
        </p:spPr>
        <p:txBody>
          <a:bodyPr spcFirstLastPara="1" wrap="square" lIns="121900" tIns="121900" rIns="121900" bIns="121900" anchor="t" anchorCtr="0">
            <a:normAutofit fontScale="90000"/>
          </a:bodyPr>
          <a:lstStyle/>
          <a:p>
            <a:pPr algn="ctr">
              <a:lnSpc>
                <a:spcPct val="110000"/>
              </a:lnSpc>
              <a:spcAft>
                <a:spcPts val="600"/>
              </a:spcAft>
            </a:pPr>
            <a:r>
              <a:rPr lang="en-US" sz="4400" b="1" dirty="0">
                <a:effectLst/>
                <a:latin typeface="Verdana" panose="020B0604030504040204" pitchFamily="34" charset="0"/>
                <a:ea typeface="Times New Roman" panose="02020603050405020304" pitchFamily="18" charset="0"/>
                <a:cs typeface="Times New Roman" panose="02020603050405020304" pitchFamily="18" charset="0"/>
              </a:rPr>
              <a:t>Open activities </a:t>
            </a:r>
            <a:br>
              <a:rPr lang="en-US" sz="4400" b="1" dirty="0">
                <a:effectLst/>
                <a:latin typeface="Verdana" panose="020B0604030504040204" pitchFamily="34" charset="0"/>
                <a:ea typeface="Times New Roman" panose="02020603050405020304" pitchFamily="18" charset="0"/>
                <a:cs typeface="Times New Roman" panose="02020603050405020304" pitchFamily="18" charset="0"/>
              </a:rPr>
            </a:br>
            <a:r>
              <a:rPr lang="en-US" sz="4400" b="1" dirty="0">
                <a:effectLst/>
                <a:latin typeface="Verdana" panose="020B0604030504040204" pitchFamily="34" charset="0"/>
                <a:ea typeface="Times New Roman" panose="02020603050405020304" pitchFamily="18" charset="0"/>
                <a:cs typeface="Times New Roman" panose="02020603050405020304" pitchFamily="18" charset="0"/>
              </a:rPr>
              <a:t/>
            </a:r>
            <a:br>
              <a:rPr lang="en-US" sz="4400" b="1" dirty="0">
                <a:effectLst/>
                <a:latin typeface="Verdana" panose="020B0604030504040204" pitchFamily="34" charset="0"/>
                <a:ea typeface="Times New Roman" panose="02020603050405020304" pitchFamily="18" charset="0"/>
                <a:cs typeface="Times New Roman" panose="02020603050405020304" pitchFamily="18" charset="0"/>
              </a:rPr>
            </a:br>
            <a:r>
              <a:rPr lang="en-US" sz="3600" b="1" dirty="0">
                <a:effectLst/>
                <a:latin typeface="Verdana" panose="020B0604030504040204" pitchFamily="34" charset="0"/>
                <a:ea typeface="Times New Roman" panose="02020603050405020304" pitchFamily="18" charset="0"/>
                <a:cs typeface="Times New Roman" panose="02020603050405020304" pitchFamily="18" charset="0"/>
              </a:rPr>
              <a:t>Everyone can play</a:t>
            </a:r>
            <a:r>
              <a:rPr lang="en-GB" sz="4000" dirty="0">
                <a:effectLst/>
                <a:latin typeface="Calibri" panose="020F0502020204030204" pitchFamily="34" charset="0"/>
                <a:ea typeface="Calibri" panose="020F0502020204030204" pitchFamily="34" charset="0"/>
                <a:cs typeface="Times New Roman" panose="02020603050405020304" pitchFamily="18" charset="0"/>
              </a:rPr>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Times New Roman" panose="02020603050405020304" pitchFamily="18" charset="0"/>
              </a:rPr>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sz="4267" dirty="0"/>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a:bodyPr>
          <a:lstStyle/>
          <a:p>
            <a:r>
              <a:rPr lang="en-US" sz="2400" dirty="0">
                <a:solidFill>
                  <a:schemeClr val="tx1"/>
                </a:solidFill>
                <a:latin typeface="Calibri" panose="020F0502020204030204" pitchFamily="34" charset="0"/>
                <a:cs typeface="Calibri" panose="020F0502020204030204" pitchFamily="34" charset="0"/>
              </a:rPr>
              <a:t>Everyone does the same activity with minimal or no adaptations to the environment or equipment; open activities are by their nature inclusive so that the activity suits every participant. </a:t>
            </a:r>
            <a:endParaRPr lang="en-GB"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For example, warm-up or cool down, and cooperative or unstructured movement games (like collecting games, play canopy games, or action songs and activities).</a:t>
            </a:r>
            <a:endParaRPr lang="en-GB" sz="2400" dirty="0">
              <a:solidFill>
                <a:schemeClr val="tx1"/>
              </a:solidFill>
              <a:latin typeface="Calibri" panose="020F0502020204030204" pitchFamily="34" charset="0"/>
              <a:cs typeface="Calibri" panose="020F0502020204030204" pitchFamily="34" charset="0"/>
            </a:endParaRPr>
          </a:p>
          <a:p>
            <a:pPr marL="0" indent="0">
              <a:spcAft>
                <a:spcPts val="1600"/>
              </a:spcAft>
              <a:buNone/>
            </a:pPr>
            <a:endParaRPr lang="en-GB" dirty="0"/>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spTree>
    <p:extLst>
      <p:ext uri="{BB962C8B-B14F-4D97-AF65-F5344CB8AC3E}">
        <p14:creationId xmlns:p14="http://schemas.microsoft.com/office/powerpoint/2010/main" val="198390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 calcmode="lin" valueType="num">
                                      <p:cBhvr additive="base">
                                        <p:cTn id="7" dur="50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7">
                                            <p:txEl>
                                              <p:pRg st="1" end="1"/>
                                            </p:txEl>
                                          </p:spTgt>
                                        </p:tgtEl>
                                        <p:attrNameLst>
                                          <p:attrName>style.visibility</p:attrName>
                                        </p:attrNameLst>
                                      </p:cBhvr>
                                      <p:to>
                                        <p:strVal val="visible"/>
                                      </p:to>
                                    </p:set>
                                    <p:anim calcmode="lin" valueType="num">
                                      <p:cBhvr additive="base">
                                        <p:cTn id="13" dur="500" fill="hold"/>
                                        <p:tgtEl>
                                          <p:spTgt spid="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2732800"/>
          </a:xfrm>
          <a:prstGeom prst="rect">
            <a:avLst/>
          </a:prstGeom>
        </p:spPr>
        <p:txBody>
          <a:bodyPr spcFirstLastPara="1" wrap="square" lIns="121900" tIns="121900" rIns="121900" bIns="121900" anchor="t" anchorCtr="0">
            <a:normAutofit fontScale="90000"/>
          </a:bodyPr>
          <a:lstStyle/>
          <a:p>
            <a:pPr algn="ctr">
              <a:lnSpc>
                <a:spcPct val="110000"/>
              </a:lnSpc>
              <a:spcAft>
                <a:spcPts val="600"/>
              </a:spcAft>
            </a:pPr>
            <a:r>
              <a:rPr lang="en-US" sz="4000" b="1" dirty="0">
                <a:effectLst/>
                <a:latin typeface="Verdana" panose="020B0604030504040204" pitchFamily="34" charset="0"/>
                <a:ea typeface="Times New Roman" panose="02020603050405020304" pitchFamily="18" charset="0"/>
                <a:cs typeface="Times New Roman" panose="02020603050405020304" pitchFamily="18" charset="0"/>
              </a:rPr>
              <a:t>Modified activities </a:t>
            </a:r>
            <a:br>
              <a:rPr lang="en-US" sz="4000" b="1" dirty="0">
                <a:effectLst/>
                <a:latin typeface="Verdana" panose="020B0604030504040204" pitchFamily="34" charset="0"/>
                <a:ea typeface="Times New Roman" panose="02020603050405020304" pitchFamily="18" charset="0"/>
                <a:cs typeface="Times New Roman" panose="02020603050405020304" pitchFamily="18" charset="0"/>
              </a:rPr>
            </a:br>
            <a:r>
              <a:rPr lang="en-US" sz="4000" b="1" dirty="0">
                <a:effectLst/>
                <a:latin typeface="Verdana" panose="020B0604030504040204" pitchFamily="34" charset="0"/>
                <a:ea typeface="Times New Roman" panose="02020603050405020304" pitchFamily="18" charset="0"/>
                <a:cs typeface="Times New Roman" panose="02020603050405020304" pitchFamily="18" charset="0"/>
              </a:rPr>
              <a:t/>
            </a:r>
            <a:br>
              <a:rPr lang="en-US" sz="4000" b="1" dirty="0">
                <a:effectLst/>
                <a:latin typeface="Verdana" panose="020B0604030504040204" pitchFamily="34" charset="0"/>
                <a:ea typeface="Times New Roman" panose="02020603050405020304" pitchFamily="18" charset="0"/>
                <a:cs typeface="Times New Roman" panose="02020603050405020304" pitchFamily="18" charset="0"/>
              </a:rPr>
            </a:br>
            <a:r>
              <a:rPr lang="en-US" sz="3600" b="1" dirty="0">
                <a:effectLst/>
                <a:latin typeface="Verdana" panose="020B0604030504040204" pitchFamily="34" charset="0"/>
                <a:ea typeface="Times New Roman" panose="02020603050405020304" pitchFamily="18" charset="0"/>
                <a:cs typeface="Times New Roman" panose="02020603050405020304" pitchFamily="18" charset="0"/>
              </a:rPr>
              <a:t>Change to include</a:t>
            </a:r>
            <a:r>
              <a:rPr lang="en-GB" sz="3600" dirty="0">
                <a:effectLst/>
                <a:latin typeface="Calibri" panose="020F0502020204030204" pitchFamily="34" charset="0"/>
                <a:ea typeface="Calibri" panose="020F0502020204030204" pitchFamily="34" charset="0"/>
                <a:cs typeface="Times New Roman" panose="02020603050405020304" pitchFamily="18" charset="0"/>
              </a:rPr>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Times New Roman" panose="02020603050405020304" pitchFamily="18" charset="0"/>
              </a:rPr>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Times New Roman" panose="02020603050405020304" pitchFamily="18" charset="0"/>
              </a:rPr>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sz="4267" dirty="0"/>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a:bodyPr>
          <a:lstStyle/>
          <a:p>
            <a:pPr>
              <a:lnSpc>
                <a:spcPct val="110000"/>
              </a:lnSpc>
              <a:spcAft>
                <a:spcPts val="600"/>
              </a:spcAft>
            </a:pP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Everyone plays the same game or performs the same activity but the rules, equipment or playing space are adapted to promote the inclusion of all individuals regardless of their abilities. </a:t>
            </a: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example, playing basketball with a variety of targets, such as the regulation basket, a hoop taped to the wall and a floor target (or similar, such as a box on the floor) so that participants choose to score in the target most suited to their abilities. Or balance an activity between mobility-impaired and non-disabled participants by restricting the space available to the agile partner. </a:t>
            </a:r>
            <a:endParaRPr lang="en-GB" dirty="0">
              <a:solidFill>
                <a:schemeClr val="tx1"/>
              </a:solidFill>
              <a:latin typeface="Calibri" panose="020F0502020204030204" pitchFamily="34" charset="0"/>
              <a:cs typeface="Calibri" panose="020F0502020204030204" pitchFamily="34" charset="0"/>
            </a:endParaRP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spTree>
    <p:extLst>
      <p:ext uri="{BB962C8B-B14F-4D97-AF65-F5344CB8AC3E}">
        <p14:creationId xmlns:p14="http://schemas.microsoft.com/office/powerpoint/2010/main" val="145036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7">
                                            <p:txEl>
                                              <p:pRg st="1" end="1"/>
                                            </p:txEl>
                                          </p:spTgt>
                                        </p:tgtEl>
                                        <p:attrNameLst>
                                          <p:attrName>style.visibility</p:attrName>
                                        </p:attrNameLst>
                                      </p:cBhvr>
                                      <p:to>
                                        <p:strVal val="visible"/>
                                      </p:to>
                                    </p:set>
                                    <p:anim calcmode="lin" valueType="num">
                                      <p:cBhvr additive="base">
                                        <p:cTn id="7" dur="500" fill="hold"/>
                                        <p:tgtEl>
                                          <p:spTgt spid="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7">
                                            <p:txEl>
                                              <p:pRg st="2" end="2"/>
                                            </p:txEl>
                                          </p:spTgt>
                                        </p:tgtEl>
                                        <p:attrNameLst>
                                          <p:attrName>style.visibility</p:attrName>
                                        </p:attrNameLst>
                                      </p:cBhvr>
                                      <p:to>
                                        <p:strVal val="visible"/>
                                      </p:to>
                                    </p:set>
                                    <p:anim calcmode="lin" valueType="num">
                                      <p:cBhvr additive="base">
                                        <p:cTn id="13"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2732800"/>
          </a:xfrm>
          <a:prstGeom prst="rect">
            <a:avLst/>
          </a:prstGeom>
        </p:spPr>
        <p:txBody>
          <a:bodyPr spcFirstLastPara="1" wrap="square" lIns="121900" tIns="121900" rIns="121900" bIns="121900" anchor="t" anchorCtr="0">
            <a:normAutofit fontScale="90000"/>
          </a:bodyPr>
          <a:lstStyle/>
          <a:p>
            <a:pPr algn="ctr">
              <a:lnSpc>
                <a:spcPct val="110000"/>
              </a:lnSpc>
              <a:spcAft>
                <a:spcPts val="600"/>
              </a:spcAft>
            </a:pPr>
            <a:r>
              <a:rPr lang="en-US" sz="4000" b="1" dirty="0">
                <a:effectLst/>
                <a:latin typeface="Verdana" panose="020B0604030504040204" pitchFamily="34" charset="0"/>
                <a:ea typeface="Times New Roman" panose="02020603050405020304" pitchFamily="18" charset="0"/>
                <a:cs typeface="Times New Roman" panose="02020603050405020304" pitchFamily="18" charset="0"/>
              </a:rPr>
              <a:t>Parallel activities  </a:t>
            </a:r>
            <a:r>
              <a:rPr lang="en-US" sz="3600" b="1" dirty="0">
                <a:effectLst/>
                <a:latin typeface="Verdana" panose="020B0604030504040204" pitchFamily="34" charset="0"/>
                <a:ea typeface="Times New Roman" panose="02020603050405020304" pitchFamily="18" charset="0"/>
                <a:cs typeface="Times New Roman" panose="02020603050405020304" pitchFamily="18" charset="0"/>
              </a:rPr>
              <a:t/>
            </a:r>
            <a:br>
              <a:rPr lang="en-US" sz="3600" b="1" dirty="0">
                <a:effectLst/>
                <a:latin typeface="Verdana" panose="020B0604030504040204" pitchFamily="34" charset="0"/>
                <a:ea typeface="Times New Roman" panose="02020603050405020304" pitchFamily="18" charset="0"/>
                <a:cs typeface="Times New Roman" panose="02020603050405020304" pitchFamily="18" charset="0"/>
              </a:rPr>
            </a:br>
            <a:r>
              <a:rPr lang="en-US" sz="3600" b="1" dirty="0">
                <a:effectLst/>
                <a:latin typeface="Verdana" panose="020B0604030504040204" pitchFamily="34" charset="0"/>
                <a:ea typeface="Times New Roman" panose="02020603050405020304" pitchFamily="18" charset="0"/>
                <a:cs typeface="Times New Roman" panose="02020603050405020304" pitchFamily="18" charset="0"/>
              </a:rPr>
              <a:t/>
            </a:r>
            <a:br>
              <a:rPr lang="en-US" sz="3600" b="1" dirty="0">
                <a:effectLst/>
                <a:latin typeface="Verdana" panose="020B0604030504040204" pitchFamily="34" charset="0"/>
                <a:ea typeface="Times New Roman" panose="02020603050405020304" pitchFamily="18" charset="0"/>
                <a:cs typeface="Times New Roman" panose="02020603050405020304" pitchFamily="18" charset="0"/>
              </a:rPr>
            </a:br>
            <a:r>
              <a:rPr lang="en-US" sz="3600" b="1" dirty="0">
                <a:effectLst/>
                <a:latin typeface="Verdana" panose="020B0604030504040204" pitchFamily="34" charset="0"/>
                <a:ea typeface="Times New Roman" panose="02020603050405020304" pitchFamily="18" charset="0"/>
                <a:cs typeface="Times New Roman" panose="02020603050405020304" pitchFamily="18" charset="0"/>
              </a:rPr>
              <a:t>Ability groups</a:t>
            </a:r>
            <a:r>
              <a:rPr lang="en-GB" sz="3200" dirty="0">
                <a:effectLst/>
                <a:latin typeface="Calibri" panose="020F0502020204030204" pitchFamily="34" charset="0"/>
                <a:ea typeface="Calibri" panose="020F0502020204030204" pitchFamily="34" charset="0"/>
                <a:cs typeface="Times New Roman" panose="02020603050405020304" pitchFamily="18" charset="0"/>
              </a:rPr>
              <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Calibri" panose="020F0502020204030204" pitchFamily="34" charset="0"/>
                <a:ea typeface="Calibri" panose="020F0502020204030204" pitchFamily="34" charset="0"/>
                <a:cs typeface="Times New Roman" panose="02020603050405020304" pitchFamily="18" charset="0"/>
              </a:rPr>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Times New Roman" panose="02020603050405020304" pitchFamily="18" charset="0"/>
              </a:rPr>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Times New Roman" panose="02020603050405020304" pitchFamily="18" charset="0"/>
              </a:rPr>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sz="4267" dirty="0"/>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fontScale="92500" lnSpcReduction="10000"/>
          </a:bodyPr>
          <a:lstStyle/>
          <a:p>
            <a:pPr>
              <a:lnSpc>
                <a:spcPct val="110000"/>
              </a:lnSpc>
              <a:spcAft>
                <a:spcPts val="600"/>
              </a:spcAft>
            </a:pP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9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 this approach, although participants follow a common activity theme, they do so at their own pace and level by working in groups based on their abilities. </a:t>
            </a:r>
            <a:endPar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0000"/>
              </a:lnSpc>
              <a:spcAft>
                <a:spcPts val="600"/>
              </a:spcAft>
            </a:pPr>
            <a:r>
              <a:rPr lang="en-US" sz="19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example, two groups can play a seated and standing version of a game where participants access the version most suited to their abilities. Or in a net-wall game (like volleyball) participants, in three groups, play with no barrier, a low net, or a net at regulation height. </a:t>
            </a:r>
            <a:endPar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0000"/>
              </a:lnSpc>
              <a:spcAft>
                <a:spcPts val="600"/>
              </a:spcAft>
            </a:pPr>
            <a:r>
              <a:rPr lang="en-US" sz="19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 consideration in the parallel approach is that abilities can change dependent upon the activity; for example, someone who is confident playing a complex version of a racket sport may move to a less challenging group if the activity switches to a game based on football or rugby.</a:t>
            </a:r>
            <a:endPar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0000"/>
              </a:lnSpc>
              <a:spcAft>
                <a:spcPts val="600"/>
              </a:spcAft>
            </a:pP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spTree>
    <p:extLst>
      <p:ext uri="{BB962C8B-B14F-4D97-AF65-F5344CB8AC3E}">
        <p14:creationId xmlns:p14="http://schemas.microsoft.com/office/powerpoint/2010/main" val="390065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7">
                                            <p:txEl>
                                              <p:pRg st="1" end="1"/>
                                            </p:txEl>
                                          </p:spTgt>
                                        </p:tgtEl>
                                        <p:attrNameLst>
                                          <p:attrName>style.visibility</p:attrName>
                                        </p:attrNameLst>
                                      </p:cBhvr>
                                      <p:to>
                                        <p:strVal val="visible"/>
                                      </p:to>
                                    </p:set>
                                    <p:anim calcmode="lin" valueType="num">
                                      <p:cBhvr additive="base">
                                        <p:cTn id="7" dur="500" fill="hold"/>
                                        <p:tgtEl>
                                          <p:spTgt spid="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7">
                                            <p:txEl>
                                              <p:pRg st="2" end="2"/>
                                            </p:txEl>
                                          </p:spTgt>
                                        </p:tgtEl>
                                        <p:attrNameLst>
                                          <p:attrName>style.visibility</p:attrName>
                                        </p:attrNameLst>
                                      </p:cBhvr>
                                      <p:to>
                                        <p:strVal val="visible"/>
                                      </p:to>
                                    </p:set>
                                    <p:anim calcmode="lin" valueType="num">
                                      <p:cBhvr additive="base">
                                        <p:cTn id="13"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7">
                                            <p:txEl>
                                              <p:pRg st="3" end="3"/>
                                            </p:txEl>
                                          </p:spTgt>
                                        </p:tgtEl>
                                        <p:attrNameLst>
                                          <p:attrName>style.visibility</p:attrName>
                                        </p:attrNameLst>
                                      </p:cBhvr>
                                      <p:to>
                                        <p:strVal val="visible"/>
                                      </p:to>
                                    </p:set>
                                    <p:anim calcmode="lin" valueType="num">
                                      <p:cBhvr additive="base">
                                        <p:cTn id="19" dur="500" fill="hold"/>
                                        <p:tgtEl>
                                          <p:spTgt spid="8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15633" y="667900"/>
            <a:ext cx="4942000" cy="4292027"/>
          </a:xfrm>
          <a:prstGeom prst="rect">
            <a:avLst/>
          </a:prstGeom>
        </p:spPr>
        <p:txBody>
          <a:bodyPr spcFirstLastPara="1" wrap="square" lIns="121900" tIns="121900" rIns="121900" bIns="121900" anchor="t" anchorCtr="0">
            <a:normAutofit/>
          </a:bodyPr>
          <a:lstStyle/>
          <a:p>
            <a:pPr algn="ctr"/>
            <a:r>
              <a:rPr lang="en-GB" sz="4800" dirty="0"/>
              <a:t>Understanding</a:t>
            </a:r>
            <a:br>
              <a:rPr lang="en-GB" sz="4800" dirty="0"/>
            </a:br>
            <a:r>
              <a:rPr lang="en-GB" sz="4800" dirty="0"/>
              <a:t>inclusion</a:t>
            </a:r>
            <a:br>
              <a:rPr lang="en-GB" sz="4800" dirty="0"/>
            </a:br>
            <a:r>
              <a:rPr lang="en-GB" sz="4800" dirty="0"/>
              <a:t/>
            </a:r>
            <a:br>
              <a:rPr lang="en-GB" sz="4800" dirty="0"/>
            </a:br>
            <a:r>
              <a:rPr lang="en-GB" sz="4800" dirty="0"/>
              <a:t>Aims</a:t>
            </a:r>
            <a:r>
              <a:rPr lang="en-GB" sz="5333" dirty="0"/>
              <a:t> </a:t>
            </a:r>
            <a:endParaRPr sz="3200" dirty="0"/>
          </a:p>
        </p:txBody>
      </p:sp>
      <p:sp>
        <p:nvSpPr>
          <p:cNvPr id="78" name="Google Shape;78;p14"/>
          <p:cNvSpPr txBox="1">
            <a:spLocks noGrp="1"/>
          </p:cNvSpPr>
          <p:nvPr>
            <p:ph type="body" idx="1"/>
          </p:nvPr>
        </p:nvSpPr>
        <p:spPr>
          <a:xfrm>
            <a:off x="6227700" y="1213300"/>
            <a:ext cx="5555200" cy="5464800"/>
          </a:xfrm>
          <a:prstGeom prst="rect">
            <a:avLst/>
          </a:prstGeom>
        </p:spPr>
        <p:txBody>
          <a:bodyPr spcFirstLastPara="1" wrap="square" lIns="121900" tIns="121900" rIns="121900" bIns="121900" anchor="t" anchorCtr="0">
            <a:normAutofit/>
          </a:bodyPr>
          <a:lstStyle/>
          <a:p>
            <a:pPr marL="571500" indent="-571500">
              <a:lnSpc>
                <a:spcPct val="107000"/>
              </a:lnSpc>
              <a:spcAft>
                <a:spcPts val="800"/>
              </a:spcAft>
            </a:pPr>
            <a:r>
              <a:rPr lang="en-GB" sz="3600" dirty="0">
                <a:solidFill>
                  <a:schemeClr val="tx1"/>
                </a:solidFill>
                <a:latin typeface="Calibri" panose="020F0502020204030204" pitchFamily="34" charset="0"/>
                <a:ea typeface="Calibri" panose="020F0502020204030204" pitchFamily="34" charset="0"/>
                <a:cs typeface="Calibri" panose="020F0502020204030204" pitchFamily="34" charset="0"/>
              </a:rPr>
              <a:t>C</a:t>
            </a:r>
            <a:r>
              <a:rPr lang="cs-CZ"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onsider concepts of inclusion, exclusion &amp; difference;</a:t>
            </a:r>
            <a:endParaRPr lang="en-GB"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571500" indent="-571500">
              <a:lnSpc>
                <a:spcPct val="107000"/>
              </a:lnSpc>
              <a:spcAft>
                <a:spcPts val="800"/>
              </a:spcAft>
            </a:pPr>
            <a:r>
              <a:rPr lang="en-GB" sz="3600" dirty="0">
                <a:solidFill>
                  <a:schemeClr val="tx1"/>
                </a:solidFill>
                <a:effectLst/>
                <a:latin typeface="Calibri" panose="020F0502020204030204" pitchFamily="34" charset="0"/>
                <a:ea typeface="Calibri" panose="020F0502020204030204" pitchFamily="34" charset="0"/>
              </a:rPr>
              <a:t>A</a:t>
            </a:r>
            <a:r>
              <a:rPr lang="cs-CZ" sz="3600" dirty="0">
                <a:solidFill>
                  <a:schemeClr val="tx1"/>
                </a:solidFill>
                <a:effectLst/>
                <a:latin typeface="Calibri" panose="020F0502020204030204" pitchFamily="34" charset="0"/>
                <a:ea typeface="Calibri" panose="020F0502020204030204" pitchFamily="34" charset="0"/>
              </a:rPr>
              <a:t>pply simple frameworks of inclusion and adaptation tools</a:t>
            </a:r>
            <a:endParaRPr lang="en-GB" sz="3600" dirty="0">
              <a:solidFill>
                <a:schemeClr val="tx1"/>
              </a:solidFill>
            </a:endParaRPr>
          </a:p>
        </p:txBody>
      </p:sp>
      <p:pic>
        <p:nvPicPr>
          <p:cNvPr id="80" name="Google Shape;80;p14"/>
          <p:cNvPicPr preferRelativeResize="0"/>
          <p:nvPr/>
        </p:nvPicPr>
        <p:blipFill>
          <a:blip r:embed="rId3">
            <a:alphaModFix/>
          </a:blip>
          <a:stretch>
            <a:fillRect/>
          </a:stretch>
        </p:blipFill>
        <p:spPr>
          <a:xfrm>
            <a:off x="7990301" y="0"/>
            <a:ext cx="4201697" cy="9237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 calcmode="lin" valueType="num">
                                      <p:cBhvr additive="base">
                                        <p:cTn id="7" dur="500" fill="hold"/>
                                        <p:tgtEl>
                                          <p:spTgt spid="7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8">
                                            <p:txEl>
                                              <p:pRg st="1" end="1"/>
                                            </p:txEl>
                                          </p:spTgt>
                                        </p:tgtEl>
                                        <p:attrNameLst>
                                          <p:attrName>style.visibility</p:attrName>
                                        </p:attrNameLst>
                                      </p:cBhvr>
                                      <p:to>
                                        <p:strVal val="visible"/>
                                      </p:to>
                                    </p:set>
                                    <p:anim calcmode="lin" valueType="num">
                                      <p:cBhvr additive="base">
                                        <p:cTn id="13" dur="500" fill="hold"/>
                                        <p:tgtEl>
                                          <p:spTgt spid="7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2732800"/>
          </a:xfrm>
          <a:prstGeom prst="rect">
            <a:avLst/>
          </a:prstGeom>
        </p:spPr>
        <p:txBody>
          <a:bodyPr spcFirstLastPara="1" wrap="square" lIns="121900" tIns="121900" rIns="121900" bIns="121900" anchor="t" anchorCtr="0">
            <a:normAutofit fontScale="90000"/>
          </a:bodyPr>
          <a:lstStyle/>
          <a:p>
            <a:pPr algn="ctr">
              <a:lnSpc>
                <a:spcPct val="110000"/>
              </a:lnSpc>
              <a:spcAft>
                <a:spcPts val="600"/>
              </a:spcAft>
            </a:pPr>
            <a:r>
              <a:rPr lang="en-US" sz="3200" b="1" dirty="0">
                <a:effectLst/>
                <a:latin typeface="Verdana" panose="020B0604030504040204" pitchFamily="34" charset="0"/>
                <a:ea typeface="Times New Roman" panose="02020603050405020304" pitchFamily="18" charset="0"/>
                <a:cs typeface="Times New Roman" panose="02020603050405020304" pitchFamily="18" charset="0"/>
              </a:rPr>
              <a:t>Separate or alternate activities</a:t>
            </a:r>
            <a:r>
              <a:rPr lang="en-GB" sz="2800" dirty="0">
                <a:effectLst/>
                <a:latin typeface="Calibri" panose="020F0502020204030204" pitchFamily="34" charset="0"/>
                <a:ea typeface="Calibri" panose="020F0502020204030204" pitchFamily="34" charset="0"/>
                <a:cs typeface="Times New Roman" panose="02020603050405020304" pitchFamily="18" charset="0"/>
              </a:rPr>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3200" dirty="0">
                <a:effectLst/>
                <a:latin typeface="Calibri" panose="020F0502020204030204" pitchFamily="34" charset="0"/>
                <a:ea typeface="Calibri" panose="020F0502020204030204" pitchFamily="34" charset="0"/>
                <a:cs typeface="Times New Roman" panose="02020603050405020304" pitchFamily="18" charset="0"/>
              </a:rPr>
              <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Calibri" panose="020F0502020204030204" pitchFamily="34" charset="0"/>
                <a:ea typeface="Calibri" panose="020F0502020204030204" pitchFamily="34" charset="0"/>
                <a:cs typeface="Times New Roman" panose="02020603050405020304" pitchFamily="18" charset="0"/>
              </a:rPr>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Times New Roman" panose="02020603050405020304" pitchFamily="18" charset="0"/>
              </a:rPr>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Times New Roman" panose="02020603050405020304" pitchFamily="18" charset="0"/>
              </a:rPr>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sz="4267" dirty="0"/>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fontScale="92500" lnSpcReduction="20000"/>
          </a:bodyPr>
          <a:lstStyle/>
          <a:p>
            <a:pPr>
              <a:lnSpc>
                <a:spcPct val="110000"/>
              </a:lnSpc>
              <a:spcAft>
                <a:spcPts val="600"/>
              </a:spcAft>
            </a:pP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approach emphasises that, on occasions, it may be better for a young person to practice sports individually or with their disabled peers. </a:t>
            </a:r>
            <a:endPar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0000"/>
              </a:lnSpc>
              <a:spcAft>
                <a:spcPts val="60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example, it may be more effective to withdraw an individual (not necessarily a disabled participant) in order to practice individual physical education and sports competencies to enable successful integration at a later stage into a game situation with the rest of the group. </a:t>
            </a:r>
            <a:endPar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0000"/>
              </a:lnSpc>
              <a:spcAft>
                <a:spcPts val="60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Or athletes may need to train separately with peers to prepare for a competition. An example of this would be a wheelchair-basketball group included in a local basketball club, or girls-only football group training for competition.</a:t>
            </a:r>
            <a:endPar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0000"/>
              </a:lnSpc>
              <a:spcAft>
                <a:spcPts val="600"/>
              </a:spcAft>
            </a:pP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spTree>
    <p:extLst>
      <p:ext uri="{BB962C8B-B14F-4D97-AF65-F5344CB8AC3E}">
        <p14:creationId xmlns:p14="http://schemas.microsoft.com/office/powerpoint/2010/main" val="388426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7">
                                            <p:txEl>
                                              <p:pRg st="1" end="1"/>
                                            </p:txEl>
                                          </p:spTgt>
                                        </p:tgtEl>
                                        <p:attrNameLst>
                                          <p:attrName>style.visibility</p:attrName>
                                        </p:attrNameLst>
                                      </p:cBhvr>
                                      <p:to>
                                        <p:strVal val="visible"/>
                                      </p:to>
                                    </p:set>
                                    <p:anim calcmode="lin" valueType="num">
                                      <p:cBhvr additive="base">
                                        <p:cTn id="7" dur="500" fill="hold"/>
                                        <p:tgtEl>
                                          <p:spTgt spid="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7">
                                            <p:txEl>
                                              <p:pRg st="2" end="2"/>
                                            </p:txEl>
                                          </p:spTgt>
                                        </p:tgtEl>
                                        <p:attrNameLst>
                                          <p:attrName>style.visibility</p:attrName>
                                        </p:attrNameLst>
                                      </p:cBhvr>
                                      <p:to>
                                        <p:strVal val="visible"/>
                                      </p:to>
                                    </p:set>
                                    <p:anim calcmode="lin" valueType="num">
                                      <p:cBhvr additive="base">
                                        <p:cTn id="13"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7">
                                            <p:txEl>
                                              <p:pRg st="3" end="3"/>
                                            </p:txEl>
                                          </p:spTgt>
                                        </p:tgtEl>
                                        <p:attrNameLst>
                                          <p:attrName>style.visibility</p:attrName>
                                        </p:attrNameLst>
                                      </p:cBhvr>
                                      <p:to>
                                        <p:strVal val="visible"/>
                                      </p:to>
                                    </p:set>
                                    <p:anim calcmode="lin" valueType="num">
                                      <p:cBhvr additive="base">
                                        <p:cTn id="19" dur="500" fill="hold"/>
                                        <p:tgtEl>
                                          <p:spTgt spid="8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2732800"/>
          </a:xfrm>
          <a:prstGeom prst="rect">
            <a:avLst/>
          </a:prstGeom>
        </p:spPr>
        <p:txBody>
          <a:bodyPr spcFirstLastPara="1" wrap="square" lIns="121900" tIns="121900" rIns="121900" bIns="121900" anchor="t" anchorCtr="0">
            <a:normAutofit fontScale="90000"/>
          </a:bodyPr>
          <a:lstStyle/>
          <a:p>
            <a:pPr algn="ctr">
              <a:lnSpc>
                <a:spcPct val="110000"/>
              </a:lnSpc>
              <a:spcAft>
                <a:spcPts val="600"/>
              </a:spcAft>
            </a:pPr>
            <a:r>
              <a:rPr lang="en-US" sz="4000" b="1" dirty="0">
                <a:effectLst/>
                <a:latin typeface="Verdana" panose="020B0604030504040204" pitchFamily="34" charset="0"/>
                <a:ea typeface="Times New Roman" panose="02020603050405020304" pitchFamily="18" charset="0"/>
                <a:cs typeface="Times New Roman" panose="02020603050405020304" pitchFamily="18" charset="0"/>
              </a:rPr>
              <a:t>Disability sport </a:t>
            </a:r>
            <a:r>
              <a:rPr lang="en-US" sz="3200" b="1" dirty="0">
                <a:effectLst/>
                <a:latin typeface="Verdana" panose="020B0604030504040204" pitchFamily="34" charset="0"/>
                <a:ea typeface="Times New Roman" panose="02020603050405020304" pitchFamily="18" charset="0"/>
                <a:cs typeface="Times New Roman" panose="02020603050405020304" pitchFamily="18" charset="0"/>
              </a:rPr>
              <a:t/>
            </a:r>
            <a:br>
              <a:rPr lang="en-US" sz="3200" b="1" dirty="0">
                <a:effectLst/>
                <a:latin typeface="Verdana" panose="020B0604030504040204" pitchFamily="34" charset="0"/>
                <a:ea typeface="Times New Roman" panose="02020603050405020304" pitchFamily="18" charset="0"/>
                <a:cs typeface="Times New Roman" panose="02020603050405020304" pitchFamily="18" charset="0"/>
              </a:rPr>
            </a:br>
            <a:r>
              <a:rPr lang="en-US" sz="3200" b="1" dirty="0">
                <a:effectLst/>
                <a:latin typeface="Verdana" panose="020B0604030504040204" pitchFamily="34" charset="0"/>
                <a:ea typeface="Times New Roman" panose="02020603050405020304" pitchFamily="18" charset="0"/>
                <a:cs typeface="Times New Roman" panose="02020603050405020304" pitchFamily="18" charset="0"/>
              </a:rPr>
              <a:t/>
            </a:r>
            <a:br>
              <a:rPr lang="en-US" sz="3200" b="1" dirty="0">
                <a:effectLst/>
                <a:latin typeface="Verdana" panose="020B0604030504040204" pitchFamily="34" charset="0"/>
                <a:ea typeface="Times New Roman" panose="02020603050405020304" pitchFamily="18" charset="0"/>
                <a:cs typeface="Times New Roman" panose="02020603050405020304" pitchFamily="18" charset="0"/>
              </a:rPr>
            </a:br>
            <a:r>
              <a:rPr lang="en-US" sz="3600" b="1" dirty="0">
                <a:effectLst/>
                <a:latin typeface="Verdana" panose="020B0604030504040204" pitchFamily="34" charset="0"/>
                <a:ea typeface="Times New Roman" panose="02020603050405020304" pitchFamily="18" charset="0"/>
                <a:cs typeface="Times New Roman" panose="02020603050405020304" pitchFamily="18" charset="0"/>
              </a:rPr>
              <a:t>Adapted physical activity</a:t>
            </a:r>
            <a:r>
              <a:rPr lang="en-GB" sz="2800" dirty="0">
                <a:effectLst/>
                <a:latin typeface="Calibri" panose="020F0502020204030204" pitchFamily="34" charset="0"/>
                <a:ea typeface="Calibri" panose="020F0502020204030204" pitchFamily="34" charset="0"/>
                <a:cs typeface="Times New Roman" panose="02020603050405020304" pitchFamily="18" charset="0"/>
              </a:rPr>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3200" dirty="0">
                <a:effectLst/>
                <a:latin typeface="Calibri" panose="020F0502020204030204" pitchFamily="34" charset="0"/>
                <a:ea typeface="Calibri" panose="020F0502020204030204" pitchFamily="34" charset="0"/>
                <a:cs typeface="Times New Roman" panose="02020603050405020304" pitchFamily="18" charset="0"/>
              </a:rPr>
              <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Calibri" panose="020F0502020204030204" pitchFamily="34" charset="0"/>
                <a:ea typeface="Calibri" panose="020F0502020204030204" pitchFamily="34" charset="0"/>
                <a:cs typeface="Times New Roman" panose="02020603050405020304" pitchFamily="18" charset="0"/>
              </a:rPr>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Times New Roman" panose="02020603050405020304" pitchFamily="18" charset="0"/>
              </a:rPr>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Times New Roman" panose="02020603050405020304" pitchFamily="18" charset="0"/>
              </a:rPr>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sz="4267" dirty="0"/>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fontScale="92500"/>
          </a:bodyPr>
          <a:lstStyle/>
          <a:p>
            <a:pPr marL="194729" indent="0">
              <a:lnSpc>
                <a:spcPct val="110000"/>
              </a:lnSpc>
              <a:spcAft>
                <a:spcPts val="600"/>
              </a:spcAft>
              <a:buNone/>
            </a:pP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is ‘reverse integration’ where non-disabled young people are included in disability sports together with disabled peers; for example, using the Paralympic sports of goalball, boccia, or sitting volleyball as a basis for an inclusive game. </a:t>
            </a:r>
            <a:endPar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0000"/>
              </a:lnSpc>
              <a:spcAft>
                <a:spcPts val="600"/>
              </a:spcAft>
            </a:pPr>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Reverse integration sessions improve attitudes towards disability sports and raise the self-esteem of disabled participants who may have proficiency in these activities. </a:t>
            </a:r>
            <a:endPar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94729" indent="0">
              <a:lnSpc>
                <a:spcPct val="110000"/>
              </a:lnSpc>
              <a:spcAft>
                <a:spcPts val="600"/>
              </a:spcAft>
              <a:buNone/>
            </a:pP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spTree>
    <p:extLst>
      <p:ext uri="{BB962C8B-B14F-4D97-AF65-F5344CB8AC3E}">
        <p14:creationId xmlns:p14="http://schemas.microsoft.com/office/powerpoint/2010/main" val="389555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7">
                                            <p:txEl>
                                              <p:pRg st="1" end="1"/>
                                            </p:txEl>
                                          </p:spTgt>
                                        </p:tgtEl>
                                        <p:attrNameLst>
                                          <p:attrName>style.visibility</p:attrName>
                                        </p:attrNameLst>
                                      </p:cBhvr>
                                      <p:to>
                                        <p:strVal val="visible"/>
                                      </p:to>
                                    </p:set>
                                    <p:anim calcmode="lin" valueType="num">
                                      <p:cBhvr additive="base">
                                        <p:cTn id="7" dur="500" fill="hold"/>
                                        <p:tgtEl>
                                          <p:spTgt spid="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7">
                                            <p:txEl>
                                              <p:pRg st="2" end="2"/>
                                            </p:txEl>
                                          </p:spTgt>
                                        </p:tgtEl>
                                        <p:attrNameLst>
                                          <p:attrName>style.visibility</p:attrName>
                                        </p:attrNameLst>
                                      </p:cBhvr>
                                      <p:to>
                                        <p:strVal val="visible"/>
                                      </p:to>
                                    </p:set>
                                    <p:anim calcmode="lin" valueType="num">
                                      <p:cBhvr additive="base">
                                        <p:cTn id="13"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85"/>
        <p:cNvGrpSpPr/>
        <p:nvPr/>
      </p:nvGrpSpPr>
      <p:grpSpPr>
        <a:xfrm>
          <a:off x="0" y="0"/>
          <a:ext cx="0" cy="0"/>
          <a:chOff x="0" y="0"/>
          <a:chExt cx="0" cy="0"/>
        </a:xfrm>
      </p:grpSpPr>
      <p:sp>
        <p:nvSpPr>
          <p:cNvPr id="186" name="Google Shape;186;p27"/>
          <p:cNvSpPr txBox="1">
            <a:spLocks noGrp="1"/>
          </p:cNvSpPr>
          <p:nvPr>
            <p:ph type="ctrTitle"/>
          </p:nvPr>
        </p:nvSpPr>
        <p:spPr>
          <a:xfrm>
            <a:off x="415600" y="719633"/>
            <a:ext cx="11360800" cy="923733"/>
          </a:xfrm>
          <a:prstGeom prst="rect">
            <a:avLst/>
          </a:prstGeom>
        </p:spPr>
        <p:txBody>
          <a:bodyPr spcFirstLastPara="1" wrap="square" lIns="121900" tIns="121900" rIns="121900" bIns="121900" anchor="t" anchorCtr="0">
            <a:normAutofit fontScale="90000"/>
          </a:bodyPr>
          <a:lstStyle/>
          <a:p>
            <a:r>
              <a:rPr lang="en-GB" dirty="0"/>
              <a:t>Exercise</a:t>
            </a:r>
            <a:endParaRPr dirty="0"/>
          </a:p>
        </p:txBody>
      </p:sp>
      <p:sp>
        <p:nvSpPr>
          <p:cNvPr id="187" name="Google Shape;187;p27"/>
          <p:cNvSpPr txBox="1">
            <a:spLocks noGrp="1"/>
          </p:cNvSpPr>
          <p:nvPr>
            <p:ph type="subTitle" idx="1"/>
          </p:nvPr>
        </p:nvSpPr>
        <p:spPr>
          <a:xfrm>
            <a:off x="415600" y="1837995"/>
            <a:ext cx="11360800" cy="2279691"/>
          </a:xfrm>
          <a:prstGeom prst="rect">
            <a:avLst/>
          </a:prstGeom>
        </p:spPr>
        <p:txBody>
          <a:bodyPr spcFirstLastPara="1" wrap="square" lIns="121900" tIns="121900" rIns="121900" bIns="121900" anchor="t" anchorCtr="0">
            <a:noAutofit/>
          </a:bodyPr>
          <a:lstStyle/>
          <a:p>
            <a:pPr>
              <a:lnSpc>
                <a:spcPct val="107000"/>
              </a:lnSpc>
              <a:spcAft>
                <a:spcPts val="800"/>
              </a:spcAft>
            </a:pPr>
            <a:r>
              <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Using the information and suggestions shown above, select two of the </a:t>
            </a:r>
          </a:p>
          <a:p>
            <a:pPr>
              <a:lnSpc>
                <a:spcPct val="107000"/>
              </a:lnSpc>
              <a:spcAft>
                <a:spcPts val="800"/>
              </a:spcAft>
            </a:pPr>
            <a:r>
              <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Inclusion Spectrum approaches and show how you can use them to create </a:t>
            </a:r>
          </a:p>
          <a:p>
            <a:pPr>
              <a:lnSpc>
                <a:spcPct val="107000"/>
              </a:lnSpc>
              <a:spcAft>
                <a:spcPts val="800"/>
              </a:spcAft>
            </a:pPr>
            <a:r>
              <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 inclusive version of any specific activity.</a:t>
            </a:r>
          </a:p>
          <a:p>
            <a:pPr>
              <a:lnSpc>
                <a:spcPct val="107000"/>
              </a:lnSpc>
              <a:spcAft>
                <a:spcPts val="800"/>
              </a:spcAft>
            </a:pPr>
            <a:r>
              <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example, in a Parallel activity, show three different versions of the same </a:t>
            </a:r>
          </a:p>
          <a:p>
            <a:pPr>
              <a:lnSpc>
                <a:spcPct val="107000"/>
              </a:lnSpc>
              <a:spcAft>
                <a:spcPts val="800"/>
              </a:spcAft>
            </a:pPr>
            <a:r>
              <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activity that will accommodate young people working at different levels of </a:t>
            </a:r>
          </a:p>
          <a:p>
            <a:pPr>
              <a:lnSpc>
                <a:spcPct val="107000"/>
              </a:lnSpc>
              <a:spcAft>
                <a:spcPts val="800"/>
              </a:spcAft>
            </a:pPr>
            <a:r>
              <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ability.</a:t>
            </a:r>
          </a:p>
          <a:p>
            <a:pPr marL="0" indent="0"/>
            <a:endParaRPr sz="2667" dirty="0">
              <a:latin typeface="Merriweather"/>
              <a:ea typeface="Merriweather"/>
              <a:cs typeface="Merriweather"/>
              <a:sym typeface="Merriweather"/>
            </a:endParaRPr>
          </a:p>
        </p:txBody>
      </p:sp>
      <p:pic>
        <p:nvPicPr>
          <p:cNvPr id="188" name="Google Shape;188;p27"/>
          <p:cNvPicPr preferRelativeResize="0"/>
          <p:nvPr/>
        </p:nvPicPr>
        <p:blipFill>
          <a:blip r:embed="rId3">
            <a:alphaModFix/>
          </a:blip>
          <a:stretch>
            <a:fillRect/>
          </a:stretch>
        </p:blipFill>
        <p:spPr>
          <a:xfrm>
            <a:off x="7990301" y="0"/>
            <a:ext cx="4201697" cy="923733"/>
          </a:xfrm>
          <a:prstGeom prst="rect">
            <a:avLst/>
          </a:prstGeom>
          <a:noFill/>
          <a:ln>
            <a:noFill/>
          </a:ln>
        </p:spPr>
      </p:pic>
    </p:spTree>
    <p:extLst>
      <p:ext uri="{BB962C8B-B14F-4D97-AF65-F5344CB8AC3E}">
        <p14:creationId xmlns:p14="http://schemas.microsoft.com/office/powerpoint/2010/main" val="244239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27358E4F-DC4B-43C8-BB7F-303CD42E43E4}"/>
              </a:ext>
            </a:extLst>
          </p:cNvPr>
          <p:cNvSpPr>
            <a:spLocks noGrp="1"/>
          </p:cNvSpPr>
          <p:nvPr>
            <p:ph type="title"/>
          </p:nvPr>
        </p:nvSpPr>
        <p:spPr/>
        <p:txBody>
          <a:bodyPr/>
          <a:lstStyle/>
          <a:p>
            <a:r>
              <a:rPr lang="en-GB" dirty="0"/>
              <a:t>Rationale</a:t>
            </a:r>
          </a:p>
        </p:txBody>
      </p:sp>
      <p:sp>
        <p:nvSpPr>
          <p:cNvPr id="8" name="Text Placeholder 7">
            <a:extLst>
              <a:ext uri="{FF2B5EF4-FFF2-40B4-BE49-F238E27FC236}">
                <a16:creationId xmlns:a16="http://schemas.microsoft.com/office/drawing/2014/main" xmlns="" id="{1CEB9770-C1E2-4D53-BFE7-4E891261ED40}"/>
              </a:ext>
            </a:extLst>
          </p:cNvPr>
          <p:cNvSpPr>
            <a:spLocks noGrp="1"/>
          </p:cNvSpPr>
          <p:nvPr>
            <p:ph type="body" idx="1"/>
          </p:nvPr>
        </p:nvSpPr>
        <p:spPr/>
        <p:txBody>
          <a:bodyPr/>
          <a:lstStyle/>
          <a:p>
            <a:pPr marL="194729" indent="0">
              <a:buNone/>
            </a:pPr>
            <a:endParaRPr lang="en-GB" dirty="0"/>
          </a:p>
          <a:p>
            <a:pPr>
              <a:lnSpc>
                <a:spcPct val="107000"/>
              </a:lnSpc>
              <a:spcAft>
                <a:spcPts val="800"/>
              </a:spcAft>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main objective behind the development of the Inclusion Spectrum framework and STEP adaptation tool (note that other similar models exist) is to create a sports landscape that welcomes and accepts difference and actively works to find positive ways to include everyone in physical activity, maximising participation.</a:t>
            </a:r>
          </a:p>
          <a:p>
            <a:pPr marL="194729" indent="0">
              <a:buNone/>
            </a:pPr>
            <a:endParaRPr lang="en-GB" dirty="0"/>
          </a:p>
          <a:p>
            <a:pPr marL="194729" indent="0">
              <a:buNone/>
            </a:pPr>
            <a:endParaRPr lang="en-GB" dirty="0"/>
          </a:p>
        </p:txBody>
      </p:sp>
    </p:spTree>
    <p:extLst>
      <p:ext uri="{BB962C8B-B14F-4D97-AF65-F5344CB8AC3E}">
        <p14:creationId xmlns:p14="http://schemas.microsoft.com/office/powerpoint/2010/main" val="2516516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27358E4F-DC4B-43C8-BB7F-303CD42E43E4}"/>
              </a:ext>
            </a:extLst>
          </p:cNvPr>
          <p:cNvSpPr>
            <a:spLocks noGrp="1"/>
          </p:cNvSpPr>
          <p:nvPr>
            <p:ph type="title"/>
          </p:nvPr>
        </p:nvSpPr>
        <p:spPr/>
        <p:txBody>
          <a:bodyPr/>
          <a:lstStyle/>
          <a:p>
            <a:r>
              <a:rPr lang="en-GB" dirty="0"/>
              <a:t>Sources/resources</a:t>
            </a:r>
          </a:p>
        </p:txBody>
      </p:sp>
      <p:sp>
        <p:nvSpPr>
          <p:cNvPr id="8" name="Text Placeholder 7">
            <a:extLst>
              <a:ext uri="{FF2B5EF4-FFF2-40B4-BE49-F238E27FC236}">
                <a16:creationId xmlns:a16="http://schemas.microsoft.com/office/drawing/2014/main" xmlns="" id="{1CEB9770-C1E2-4D53-BFE7-4E891261ED40}"/>
              </a:ext>
            </a:extLst>
          </p:cNvPr>
          <p:cNvSpPr>
            <a:spLocks noGrp="1"/>
          </p:cNvSpPr>
          <p:nvPr>
            <p:ph type="body" idx="1"/>
          </p:nvPr>
        </p:nvSpPr>
        <p:spPr>
          <a:xfrm>
            <a:off x="6192900" y="667899"/>
            <a:ext cx="5555200" cy="5723375"/>
          </a:xfrm>
        </p:spPr>
        <p:txBody>
          <a:bodyPr>
            <a:normAutofit/>
          </a:bodyPr>
          <a:lstStyle/>
          <a:p>
            <a:pPr marL="194729" indent="0">
              <a:buNone/>
            </a:pPr>
            <a:endParaRPr lang="en-GB" dirty="0"/>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IOC (2019) ‘Sport Values in Every Classroom’ toolkit. </a:t>
            </a:r>
            <a:r>
              <a:rPr lang="en-GB"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Olympic World Library - Sport values in every classroom : teaching respect, equity and inclusion to 8-12 year-old students / UNESCO - Detail (olympics.com)</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Mike Oliver (2013) The social model of disability: thirty years on, Disability &amp; Society, 28:7, 1024-1026, DOI: 10.1080/09687599.2013.818773</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Black, Ken (2011) Coaching disabled children. In Stafford, Ian (ed.) </a:t>
            </a:r>
            <a:r>
              <a:rPr lang="en-GB"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Coaching Children in Sport</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London: Routledge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Black, K. and Williamson, D. (2011) Designing inclusive physical activities and games. In A. </a:t>
            </a:r>
            <a:r>
              <a:rPr lang="en-GB"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Cereijo-Roibas</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 Stamatakis and K. Black (eds), </a:t>
            </a:r>
            <a:r>
              <a:rPr lang="en-GB"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Design for sport</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Farnham, UK: Gower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Stevenson, P. (2009) The pedagogy of inclusive youth sport: working towards real solutions. In H. Fitzgerald (ed.), </a:t>
            </a:r>
            <a:r>
              <a:rPr lang="en-GB"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Disability and youth sport</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London: Routledge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Inclusion Club – </a:t>
            </a:r>
            <a:r>
              <a:rPr lang="en-GB"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www.theinclusionclub.com</a:t>
            </a: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‘Episodes’ tab, Episode 17</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94729" indent="0">
              <a:buNone/>
            </a:pPr>
            <a:endParaRPr lang="en-GB" dirty="0"/>
          </a:p>
          <a:p>
            <a:pPr marL="194729" indent="0">
              <a:buNone/>
            </a:pPr>
            <a:endParaRPr lang="en-GB" dirty="0"/>
          </a:p>
          <a:p>
            <a:pPr marL="194729" indent="0">
              <a:buNone/>
            </a:pPr>
            <a:endParaRPr lang="en-GB" dirty="0"/>
          </a:p>
        </p:txBody>
      </p:sp>
    </p:spTree>
    <p:extLst>
      <p:ext uri="{BB962C8B-B14F-4D97-AF65-F5344CB8AC3E}">
        <p14:creationId xmlns:p14="http://schemas.microsoft.com/office/powerpoint/2010/main" val="24207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067" y="667900"/>
            <a:ext cx="4939200" cy="2732800"/>
          </a:xfrm>
          <a:prstGeom prst="rect">
            <a:avLst/>
          </a:prstGeom>
        </p:spPr>
        <p:txBody>
          <a:bodyPr spcFirstLastPara="1" wrap="square" lIns="121900" tIns="121900" rIns="121900" bIns="121900" anchor="t" anchorCtr="0">
            <a:normAutofit fontScale="90000"/>
          </a:bodyPr>
          <a:lstStyle/>
          <a:p>
            <a:pPr marL="152396" algn="ctr">
              <a:buSzPts val="1800"/>
            </a:pPr>
            <a:r>
              <a:rPr lang="en-GB" sz="4267" dirty="0"/>
              <a:t>Understanding</a:t>
            </a:r>
            <a:br>
              <a:rPr lang="en-GB" sz="4267" dirty="0"/>
            </a:br>
            <a:r>
              <a:rPr lang="en-GB" sz="4267" dirty="0"/>
              <a:t>inclusion</a:t>
            </a:r>
            <a:br>
              <a:rPr lang="en-GB" sz="4267" dirty="0"/>
            </a:br>
            <a:r>
              <a:rPr lang="en-GB" sz="4267" dirty="0"/>
              <a:t/>
            </a:r>
            <a:br>
              <a:rPr lang="en-GB" sz="4267" dirty="0"/>
            </a:br>
            <a:r>
              <a:rPr lang="en-GB" sz="4267" dirty="0"/>
              <a:t>Learning</a:t>
            </a:r>
            <a:br>
              <a:rPr lang="en-GB" sz="4267" dirty="0"/>
            </a:br>
            <a:r>
              <a:rPr lang="en-GB" sz="4267" dirty="0"/>
              <a:t>Outcomes</a:t>
            </a:r>
          </a:p>
        </p:txBody>
      </p:sp>
      <p:sp>
        <p:nvSpPr>
          <p:cNvPr id="87" name="Google Shape;87;p15"/>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lnSpcReduction="10000"/>
          </a:bodyPr>
          <a:lstStyle/>
          <a:p>
            <a:pPr marL="0" indent="0">
              <a:spcAft>
                <a:spcPts val="1600"/>
              </a:spcAft>
              <a:buNone/>
            </a:pPr>
            <a:endParaRPr lang="en-GB" dirty="0"/>
          </a:p>
          <a:p>
            <a:pPr marL="194729" indent="0">
              <a:lnSpc>
                <a:spcPct val="107000"/>
              </a:lnSpc>
              <a:spcAft>
                <a:spcPts val="800"/>
              </a:spcAft>
              <a:buNone/>
            </a:pPr>
            <a:r>
              <a:rPr lang="cs-CZ"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Learners will:</a:t>
            </a:r>
            <a:endParaRPr lang="en-GB"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cs-CZ" sz="3600" dirty="0">
                <a:solidFill>
                  <a:schemeClr val="tx1"/>
                </a:solidFill>
                <a:effectLst/>
                <a:latin typeface="Calibri" panose="020F0502020204030204" pitchFamily="34" charset="0"/>
                <a:ea typeface="Calibri" panose="020F0502020204030204" pitchFamily="34" charset="0"/>
              </a:rPr>
              <a:t>understand the use of easy-to -apply tools enabling them to create more inclusive practice in their own settings (home, school or sports session).</a:t>
            </a:r>
            <a:endParaRPr sz="3600" dirty="0">
              <a:solidFill>
                <a:schemeClr val="tx1"/>
              </a:solidFill>
            </a:endParaRPr>
          </a:p>
        </p:txBody>
      </p:sp>
      <p:pic>
        <p:nvPicPr>
          <p:cNvPr id="89" name="Google Shape;89;p15"/>
          <p:cNvPicPr preferRelativeResize="0"/>
          <p:nvPr/>
        </p:nvPicPr>
        <p:blipFill>
          <a:blip r:embed="rId3">
            <a:alphaModFix/>
          </a:blip>
          <a:stretch>
            <a:fillRect/>
          </a:stretch>
        </p:blipFill>
        <p:spPr>
          <a:xfrm>
            <a:off x="7990301" y="0"/>
            <a:ext cx="4201697" cy="9237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7">
                                            <p:txEl>
                                              <p:pRg st="1" end="1"/>
                                            </p:txEl>
                                          </p:spTgt>
                                        </p:tgtEl>
                                        <p:attrNameLst>
                                          <p:attrName>style.visibility</p:attrName>
                                        </p:attrNameLst>
                                      </p:cBhvr>
                                      <p:to>
                                        <p:strVal val="visible"/>
                                      </p:to>
                                    </p:set>
                                    <p:anim calcmode="lin" valueType="num">
                                      <p:cBhvr additive="base">
                                        <p:cTn id="7" dur="500" fill="hold"/>
                                        <p:tgtEl>
                                          <p:spTgt spid="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7">
                                            <p:txEl>
                                              <p:pRg st="2" end="2"/>
                                            </p:txEl>
                                          </p:spTgt>
                                        </p:tgtEl>
                                        <p:attrNameLst>
                                          <p:attrName>style.visibility</p:attrName>
                                        </p:attrNameLst>
                                      </p:cBhvr>
                                      <p:to>
                                        <p:strVal val="visible"/>
                                      </p:to>
                                    </p:set>
                                    <p:anim calcmode="lin" valueType="num">
                                      <p:cBhvr additive="base">
                                        <p:cTn id="13" dur="500" fill="hold"/>
                                        <p:tgtEl>
                                          <p:spTgt spid="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415067" y="667900"/>
            <a:ext cx="4939200" cy="4984755"/>
          </a:xfrm>
          <a:prstGeom prst="rect">
            <a:avLst/>
          </a:prstGeom>
        </p:spPr>
        <p:txBody>
          <a:bodyPr spcFirstLastPara="1" wrap="square" lIns="121900" tIns="121900" rIns="121900" bIns="121900" anchor="t" anchorCtr="0">
            <a:noAutofit/>
          </a:bodyPr>
          <a:lstStyle/>
          <a:p>
            <a:pPr marL="152396" algn="ctr">
              <a:buSzPts val="1800"/>
            </a:pPr>
            <a:r>
              <a:rPr lang="en-GB" sz="2667" dirty="0"/>
              <a:t>Understanding </a:t>
            </a:r>
            <a:br>
              <a:rPr lang="en-GB" sz="2667" dirty="0"/>
            </a:br>
            <a:r>
              <a:rPr lang="en-GB" sz="2667" dirty="0"/>
              <a:t>inclusion</a:t>
            </a:r>
            <a:br>
              <a:rPr lang="en-GB" sz="2667" dirty="0"/>
            </a:br>
            <a:r>
              <a:rPr lang="en-GB" sz="2667" dirty="0"/>
              <a:t/>
            </a:r>
            <a:br>
              <a:rPr lang="en-GB" sz="2667" dirty="0"/>
            </a:br>
            <a:r>
              <a:rPr lang="en-GB" sz="2667" dirty="0"/>
              <a:t/>
            </a:r>
            <a:br>
              <a:rPr lang="en-GB" sz="2667" dirty="0"/>
            </a:br>
            <a:r>
              <a:rPr lang="en-GB" sz="2667" dirty="0"/>
              <a:t/>
            </a:r>
            <a:br>
              <a:rPr lang="en-GB" sz="2667" dirty="0"/>
            </a:br>
            <a:r>
              <a:rPr lang="en-GB" sz="2667" dirty="0"/>
              <a:t/>
            </a:r>
            <a:br>
              <a:rPr lang="en-GB" sz="2667" dirty="0"/>
            </a:br>
            <a:r>
              <a:rPr lang="en-GB" sz="2667" dirty="0"/>
              <a:t/>
            </a:r>
            <a:br>
              <a:rPr lang="en-GB" sz="2667" dirty="0"/>
            </a:br>
            <a:r>
              <a:rPr lang="en-GB" sz="2667" dirty="0"/>
              <a:t/>
            </a:r>
            <a:br>
              <a:rPr lang="en-GB" sz="2667" dirty="0"/>
            </a:br>
            <a:r>
              <a:rPr lang="en-GB" sz="2667" dirty="0"/>
              <a:t/>
            </a:r>
            <a:br>
              <a:rPr lang="en-GB" sz="2667" dirty="0"/>
            </a:br>
            <a:r>
              <a:rPr lang="en-GB" sz="2667" dirty="0"/>
              <a:t/>
            </a:r>
            <a:br>
              <a:rPr lang="en-GB" sz="2667" dirty="0"/>
            </a:br>
            <a:r>
              <a:rPr lang="en-GB" sz="2667" dirty="0"/>
              <a:t/>
            </a:r>
            <a:br>
              <a:rPr lang="en-GB" sz="2667" dirty="0"/>
            </a:br>
            <a:r>
              <a:rPr lang="en-GB" sz="800" dirty="0" err="1"/>
              <a:t>istockphoto</a:t>
            </a:r>
            <a:endParaRPr sz="2400" dirty="0"/>
          </a:p>
        </p:txBody>
      </p:sp>
      <p:sp>
        <p:nvSpPr>
          <p:cNvPr id="95" name="Google Shape;95;p16"/>
          <p:cNvSpPr txBox="1">
            <a:spLocks noGrp="1"/>
          </p:cNvSpPr>
          <p:nvPr>
            <p:ph type="body" idx="2"/>
          </p:nvPr>
        </p:nvSpPr>
        <p:spPr>
          <a:xfrm>
            <a:off x="6541933" y="999900"/>
            <a:ext cx="5272000" cy="5482000"/>
          </a:xfrm>
          <a:prstGeom prst="rect">
            <a:avLst/>
          </a:prstGeom>
        </p:spPr>
        <p:txBody>
          <a:bodyPr spcFirstLastPara="1" wrap="square" lIns="121900" tIns="121900" rIns="121900" bIns="121900" anchor="t" anchorCtr="0">
            <a:noAutofit/>
          </a:bodyPr>
          <a:lstStyle/>
          <a:p>
            <a:pPr marL="0" indent="0">
              <a:spcAft>
                <a:spcPts val="1600"/>
              </a:spcAft>
              <a:buNone/>
            </a:pPr>
            <a:r>
              <a:rPr lang="en-GB" sz="2800" dirty="0">
                <a:solidFill>
                  <a:schemeClr val="tx1"/>
                </a:solidFill>
                <a:latin typeface="Calibri" panose="020F0502020204030204" pitchFamily="34" charset="0"/>
                <a:ea typeface="Merriweather"/>
                <a:cs typeface="Calibri" panose="020F0502020204030204" pitchFamily="34" charset="0"/>
                <a:sym typeface="Merriweather"/>
              </a:rPr>
              <a:t>The concept of inclusion means different things to different people.</a:t>
            </a:r>
          </a:p>
          <a:p>
            <a:pPr marL="0" indent="0" algn="ctr">
              <a:spcAft>
                <a:spcPts val="1600"/>
              </a:spcAft>
              <a:buNone/>
            </a:pPr>
            <a:endParaRPr lang="en-GB" sz="800" dirty="0">
              <a:solidFill>
                <a:schemeClr val="tx1"/>
              </a:solidFill>
              <a:latin typeface="Calibri" panose="020F0502020204030204" pitchFamily="34" charset="0"/>
              <a:ea typeface="Merriweather"/>
              <a:cs typeface="Calibri" panose="020F0502020204030204" pitchFamily="34" charset="0"/>
              <a:sym typeface="Merriweather"/>
            </a:endParaRPr>
          </a:p>
          <a:p>
            <a:pPr marL="342900" indent="-342900">
              <a:spcAft>
                <a:spcPts val="1600"/>
              </a:spcAft>
            </a:pPr>
            <a:r>
              <a:rPr lang="en-GB" sz="2800" dirty="0">
                <a:solidFill>
                  <a:schemeClr val="tx1"/>
                </a:solidFill>
                <a:latin typeface="Calibri" panose="020F0502020204030204" pitchFamily="34" charset="0"/>
                <a:ea typeface="Merriweather"/>
                <a:cs typeface="Calibri" panose="020F0502020204030204" pitchFamily="34" charset="0"/>
                <a:sym typeface="Merriweather"/>
              </a:rPr>
              <a:t>Being ‘one of the gang’.</a:t>
            </a:r>
          </a:p>
          <a:p>
            <a:pPr marL="342900" indent="-342900">
              <a:spcAft>
                <a:spcPts val="1600"/>
              </a:spcAft>
            </a:pPr>
            <a:r>
              <a:rPr lang="en-GB" sz="2800" dirty="0">
                <a:solidFill>
                  <a:schemeClr val="tx1"/>
                </a:solidFill>
                <a:latin typeface="Calibri" panose="020F0502020204030204" pitchFamily="34" charset="0"/>
                <a:ea typeface="Merriweather"/>
                <a:cs typeface="Calibri" panose="020F0502020204030204" pitchFamily="34" charset="0"/>
                <a:sym typeface="Merriweather"/>
              </a:rPr>
              <a:t>Access to opportunity</a:t>
            </a:r>
          </a:p>
          <a:p>
            <a:pPr marL="342900" indent="-342900">
              <a:spcAft>
                <a:spcPts val="1600"/>
              </a:spcAft>
            </a:pPr>
            <a:r>
              <a:rPr lang="en-GB" sz="2800" dirty="0">
                <a:solidFill>
                  <a:schemeClr val="tx1"/>
                </a:solidFill>
                <a:latin typeface="Calibri" panose="020F0502020204030204" pitchFamily="34" charset="0"/>
                <a:ea typeface="Merriweather"/>
                <a:cs typeface="Calibri" panose="020F0502020204030204" pitchFamily="34" charset="0"/>
                <a:sym typeface="Merriweather"/>
              </a:rPr>
              <a:t>A fair society</a:t>
            </a:r>
            <a:endParaRPr sz="2800" dirty="0">
              <a:solidFill>
                <a:schemeClr val="tx1"/>
              </a:solidFill>
              <a:latin typeface="Calibri" panose="020F0502020204030204" pitchFamily="34" charset="0"/>
              <a:ea typeface="Merriweather"/>
              <a:cs typeface="Calibri" panose="020F0502020204030204" pitchFamily="34" charset="0"/>
              <a:sym typeface="Merriweather"/>
            </a:endParaRPr>
          </a:p>
        </p:txBody>
      </p:sp>
      <p:pic>
        <p:nvPicPr>
          <p:cNvPr id="98" name="Google Shape;98;p16"/>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3" name="Picture 2" descr="A group of people's faces&#10;&#10;Description automatically generated with low confidence">
            <a:extLst>
              <a:ext uri="{FF2B5EF4-FFF2-40B4-BE49-F238E27FC236}">
                <a16:creationId xmlns:a16="http://schemas.microsoft.com/office/drawing/2014/main" xmlns="" id="{F3FF3ADA-469B-43C4-87D3-C4EA3D7AF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554" y="2249995"/>
            <a:ext cx="3332798" cy="23580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95">
                                            <p:txEl>
                                              <p:pRg st="2" end="2"/>
                                            </p:txEl>
                                          </p:spTgt>
                                        </p:tgtEl>
                                        <p:attrNameLst>
                                          <p:attrName>style.visibility</p:attrName>
                                        </p:attrNameLst>
                                      </p:cBhvr>
                                      <p:to>
                                        <p:strVal val="visible"/>
                                      </p:to>
                                    </p:set>
                                    <p:anim calcmode="lin" valueType="num">
                                      <p:cBhvr additive="base">
                                        <p:cTn id="11" dur="500" fill="hold"/>
                                        <p:tgtEl>
                                          <p:spTgt spid="9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5">
                                            <p:txEl>
                                              <p:pRg st="3" end="3"/>
                                            </p:txEl>
                                          </p:spTgt>
                                        </p:tgtEl>
                                        <p:attrNameLst>
                                          <p:attrName>style.visibility</p:attrName>
                                        </p:attrNameLst>
                                      </p:cBhvr>
                                      <p:to>
                                        <p:strVal val="visible"/>
                                      </p:to>
                                    </p:set>
                                    <p:anim calcmode="lin" valueType="num">
                                      <p:cBhvr additive="base">
                                        <p:cTn id="17" dur="500" fill="hold"/>
                                        <p:tgtEl>
                                          <p:spTgt spid="95">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95">
                                            <p:txEl>
                                              <p:pRg st="4" end="4"/>
                                            </p:txEl>
                                          </p:spTgt>
                                        </p:tgtEl>
                                        <p:attrNameLst>
                                          <p:attrName>style.visibility</p:attrName>
                                        </p:attrNameLst>
                                      </p:cBhvr>
                                      <p:to>
                                        <p:strVal val="visible"/>
                                      </p:to>
                                    </p:set>
                                    <p:anim calcmode="lin" valueType="num">
                                      <p:cBhvr additive="base">
                                        <p:cTn id="23" dur="500" fill="hold"/>
                                        <p:tgtEl>
                                          <p:spTgt spid="9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15067" y="667900"/>
            <a:ext cx="4939200" cy="3765555"/>
          </a:xfrm>
          <a:prstGeom prst="rect">
            <a:avLst/>
          </a:prstGeom>
        </p:spPr>
        <p:txBody>
          <a:bodyPr spcFirstLastPara="1" wrap="square" lIns="121900" tIns="121900" rIns="121900" bIns="121900" anchor="t" anchorCtr="0">
            <a:noAutofit/>
          </a:bodyPr>
          <a:lstStyle/>
          <a:p>
            <a:pPr algn="ctr"/>
            <a:r>
              <a:rPr lang="en-GB" dirty="0"/>
              <a:t>Understanding</a:t>
            </a:r>
            <a:br>
              <a:rPr lang="en-GB" dirty="0"/>
            </a:br>
            <a:r>
              <a:rPr lang="en-GB" dirty="0"/>
              <a:t>inclusion-exclusion</a:t>
            </a:r>
            <a:r>
              <a:rPr lang="cs-CZ" sz="2933" dirty="0"/>
              <a:t/>
            </a:r>
            <a:br>
              <a:rPr lang="cs-CZ"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800" dirty="0"/>
              <a:t/>
            </a:r>
            <a:br>
              <a:rPr lang="en-GB" sz="800" dirty="0"/>
            </a:br>
            <a:r>
              <a:rPr lang="en-GB" sz="800" dirty="0"/>
              <a:t/>
            </a:r>
            <a:br>
              <a:rPr lang="en-GB" sz="800" dirty="0"/>
            </a:br>
            <a:r>
              <a:rPr lang="en-GB" sz="800" dirty="0"/>
              <a:t>maxpixel.net</a:t>
            </a:r>
            <a:endParaRPr sz="2933" dirty="0"/>
          </a:p>
        </p:txBody>
      </p:sp>
      <p:sp>
        <p:nvSpPr>
          <p:cNvPr id="123" name="Google Shape;123;p19"/>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a:bodyPr>
          <a:lstStyle/>
          <a:p>
            <a:pPr marL="0" indent="0">
              <a:spcAft>
                <a:spcPts val="1600"/>
              </a:spcAft>
              <a:buNone/>
            </a:pPr>
            <a:endParaRPr lang="en-GB" dirty="0"/>
          </a:p>
          <a:p>
            <a:pPr marL="0" indent="0">
              <a:spcAft>
                <a:spcPts val="1600"/>
              </a:spcAft>
              <a:buNone/>
            </a:pPr>
            <a:r>
              <a:rPr lang="en-GB" sz="2800" b="1" dirty="0">
                <a:latin typeface="Calibri" panose="020F0502020204030204" pitchFamily="34" charset="0"/>
                <a:cs typeface="Calibri" panose="020F0502020204030204" pitchFamily="34" charset="0"/>
              </a:rPr>
              <a:t>Exercise</a:t>
            </a:r>
          </a:p>
          <a:p>
            <a:pPr marL="0" indent="0">
              <a:spcAft>
                <a:spcPts val="1600"/>
              </a:spcAft>
              <a:buNone/>
            </a:pPr>
            <a:r>
              <a:rPr lang="en-GB" sz="2800" dirty="0">
                <a:solidFill>
                  <a:schemeClr val="tx1"/>
                </a:solidFill>
                <a:latin typeface="Calibri" panose="020F0502020204030204" pitchFamily="34" charset="0"/>
                <a:cs typeface="Calibri" panose="020F0502020204030204" pitchFamily="34" charset="0"/>
              </a:rPr>
              <a:t>Think about times from your own experience when you have felt </a:t>
            </a:r>
            <a:r>
              <a:rPr lang="en-GB" sz="2800" b="1" dirty="0">
                <a:solidFill>
                  <a:schemeClr val="tx1"/>
                </a:solidFill>
                <a:latin typeface="Calibri" panose="020F0502020204030204" pitchFamily="34" charset="0"/>
                <a:cs typeface="Calibri" panose="020F0502020204030204" pitchFamily="34" charset="0"/>
              </a:rPr>
              <a:t>included</a:t>
            </a:r>
            <a:r>
              <a:rPr lang="en-GB" sz="2800" dirty="0">
                <a:solidFill>
                  <a:schemeClr val="tx1"/>
                </a:solidFill>
                <a:latin typeface="Calibri" panose="020F0502020204030204" pitchFamily="34" charset="0"/>
                <a:cs typeface="Calibri" panose="020F0502020204030204" pitchFamily="34" charset="0"/>
              </a:rPr>
              <a:t> and </a:t>
            </a:r>
            <a:r>
              <a:rPr lang="en-GB" sz="2800" b="1" dirty="0">
                <a:solidFill>
                  <a:schemeClr val="tx1"/>
                </a:solidFill>
                <a:latin typeface="Calibri" panose="020F0502020204030204" pitchFamily="34" charset="0"/>
                <a:cs typeface="Calibri" panose="020F0502020204030204" pitchFamily="34" charset="0"/>
              </a:rPr>
              <a:t>excluded</a:t>
            </a:r>
            <a:r>
              <a:rPr lang="en-GB" sz="2800" dirty="0">
                <a:solidFill>
                  <a:schemeClr val="tx1"/>
                </a:solidFill>
                <a:latin typeface="Calibri" panose="020F0502020204030204" pitchFamily="34" charset="0"/>
                <a:cs typeface="Calibri" panose="020F0502020204030204" pitchFamily="34" charset="0"/>
              </a:rPr>
              <a:t>.</a:t>
            </a:r>
          </a:p>
          <a:p>
            <a:pPr marL="0" indent="0">
              <a:spcAft>
                <a:spcPts val="1600"/>
              </a:spcAft>
              <a:buNone/>
            </a:pPr>
            <a:r>
              <a:rPr lang="en-GB" sz="2800" dirty="0">
                <a:solidFill>
                  <a:schemeClr val="tx1"/>
                </a:solidFill>
                <a:latin typeface="Calibri" panose="020F0502020204030204" pitchFamily="34" charset="0"/>
                <a:cs typeface="Calibri" panose="020F0502020204030204" pitchFamily="34" charset="0"/>
              </a:rPr>
              <a:t>Contrast the feelings you have when you are included compared to when you feel excluded.</a:t>
            </a:r>
            <a:endParaRPr sz="2800" dirty="0">
              <a:solidFill>
                <a:schemeClr val="tx1"/>
              </a:solidFill>
              <a:latin typeface="Calibri" panose="020F0502020204030204" pitchFamily="34" charset="0"/>
              <a:cs typeface="Calibri" panose="020F0502020204030204" pitchFamily="34" charset="0"/>
            </a:endParaRPr>
          </a:p>
        </p:txBody>
      </p:sp>
      <p:pic>
        <p:nvPicPr>
          <p:cNvPr id="125" name="Google Shape;125;p19"/>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xmlns="" id="{58A062F6-0998-4B16-912B-77D239D9D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58" y="3580350"/>
            <a:ext cx="2480967" cy="2147792"/>
          </a:xfrm>
          <a:prstGeom prst="rect">
            <a:avLst/>
          </a:prstGeom>
        </p:spPr>
      </p:pic>
      <p:pic>
        <p:nvPicPr>
          <p:cNvPr id="5" name="Picture 4" descr="Diagram&#10;&#10;Description automatically generated">
            <a:extLst>
              <a:ext uri="{FF2B5EF4-FFF2-40B4-BE49-F238E27FC236}">
                <a16:creationId xmlns:a16="http://schemas.microsoft.com/office/drawing/2014/main" xmlns="" id="{0E7A2A85-30ED-4E50-9BFF-2F883F2401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6616" y="1859111"/>
            <a:ext cx="2480967" cy="2147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23">
                                            <p:txEl>
                                              <p:pRg st="2" end="2"/>
                                            </p:txEl>
                                          </p:spTgt>
                                        </p:tgtEl>
                                        <p:attrNameLst>
                                          <p:attrName>style.visibility</p:attrName>
                                        </p:attrNameLst>
                                      </p:cBhvr>
                                      <p:to>
                                        <p:strVal val="visible"/>
                                      </p:to>
                                    </p:set>
                                    <p:anim calcmode="lin" valueType="num">
                                      <p:cBhvr additive="base">
                                        <p:cTn id="11" dur="500" fill="hold"/>
                                        <p:tgtEl>
                                          <p:spTgt spid="12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23">
                                            <p:txEl>
                                              <p:pRg st="3" end="3"/>
                                            </p:txEl>
                                          </p:spTgt>
                                        </p:tgtEl>
                                        <p:attrNameLst>
                                          <p:attrName>style.visibility</p:attrName>
                                        </p:attrNameLst>
                                      </p:cBhvr>
                                      <p:to>
                                        <p:strVal val="visible"/>
                                      </p:to>
                                    </p:set>
                                    <p:anim calcmode="lin" valueType="num">
                                      <p:cBhvr additive="base">
                                        <p:cTn id="17" dur="500" fill="hold"/>
                                        <p:tgtEl>
                                          <p:spTgt spid="12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15067" y="667900"/>
            <a:ext cx="4939200" cy="3765555"/>
          </a:xfrm>
          <a:prstGeom prst="rect">
            <a:avLst/>
          </a:prstGeom>
        </p:spPr>
        <p:txBody>
          <a:bodyPr spcFirstLastPara="1" wrap="square" lIns="121900" tIns="121900" rIns="121900" bIns="121900" anchor="t" anchorCtr="0">
            <a:noAutofit/>
          </a:bodyPr>
          <a:lstStyle/>
          <a:p>
            <a:pPr algn="ctr"/>
            <a:r>
              <a:rPr lang="en-GB" dirty="0"/>
              <a:t>Difference</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sz="800" dirty="0"/>
              <a:t/>
            </a:r>
            <a:br>
              <a:rPr lang="en-GB" sz="800" dirty="0"/>
            </a:br>
            <a:r>
              <a:rPr lang="en-GB" sz="800" dirty="0"/>
              <a:t>spectrumadvisors.ca</a:t>
            </a:r>
            <a:endParaRPr sz="2933" dirty="0"/>
          </a:p>
        </p:txBody>
      </p:sp>
      <p:sp>
        <p:nvSpPr>
          <p:cNvPr id="123" name="Google Shape;123;p19"/>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a:bodyPr>
          <a:lstStyle/>
          <a:p>
            <a:pPr marL="0" indent="0">
              <a:spcAft>
                <a:spcPts val="1600"/>
              </a:spcAft>
              <a:buNone/>
            </a:pPr>
            <a:endParaRPr lang="en-GB" dirty="0"/>
          </a:p>
          <a:p>
            <a:pPr marL="0" indent="0">
              <a:spcAft>
                <a:spcPts val="1600"/>
              </a:spcAft>
              <a:buNone/>
            </a:pPr>
            <a:endParaRPr lang="en-GB" dirty="0"/>
          </a:p>
          <a:p>
            <a:pPr marL="0" indent="0">
              <a:spcAft>
                <a:spcPts val="1600"/>
              </a:spcAft>
              <a:buNone/>
            </a:pPr>
            <a:r>
              <a:rPr lang="en-GB" sz="2400" dirty="0">
                <a:solidFill>
                  <a:schemeClr val="tx1"/>
                </a:solidFill>
                <a:latin typeface="Calibri" panose="020F0502020204030204" pitchFamily="34" charset="0"/>
                <a:cs typeface="Calibri" panose="020F0502020204030204" pitchFamily="34" charset="0"/>
              </a:rPr>
              <a:t>What does difference mean to you?</a:t>
            </a:r>
          </a:p>
          <a:p>
            <a:pPr marL="609585" lvl="1" indent="0">
              <a:spcAft>
                <a:spcPts val="1600"/>
              </a:spcAft>
              <a:buNone/>
            </a:pPr>
            <a:r>
              <a:rPr lang="en-GB" sz="2200" dirty="0">
                <a:solidFill>
                  <a:schemeClr val="tx1"/>
                </a:solidFill>
                <a:latin typeface="Calibri" panose="020F0502020204030204" pitchFamily="34" charset="0"/>
                <a:cs typeface="Calibri" panose="020F0502020204030204" pitchFamily="34" charset="0"/>
              </a:rPr>
              <a:t>Is it:</a:t>
            </a:r>
          </a:p>
          <a:p>
            <a:pPr marL="952485" lvl="1" indent="-342900">
              <a:spcAft>
                <a:spcPts val="1600"/>
              </a:spcAft>
              <a:buFontTx/>
              <a:buChar char="-"/>
            </a:pPr>
            <a:r>
              <a:rPr lang="en-GB" sz="2200" dirty="0">
                <a:solidFill>
                  <a:schemeClr val="tx1"/>
                </a:solidFill>
                <a:latin typeface="Calibri" panose="020F0502020204030204" pitchFamily="34" charset="0"/>
                <a:cs typeface="Calibri" panose="020F0502020204030204" pitchFamily="34" charset="0"/>
              </a:rPr>
              <a:t>always positive;</a:t>
            </a:r>
          </a:p>
          <a:p>
            <a:pPr marL="952485" lvl="1" indent="-342900">
              <a:spcAft>
                <a:spcPts val="1600"/>
              </a:spcAft>
              <a:buFontTx/>
              <a:buChar char="-"/>
            </a:pPr>
            <a:r>
              <a:rPr lang="en-GB" sz="2200" dirty="0">
                <a:solidFill>
                  <a:schemeClr val="tx1"/>
                </a:solidFill>
                <a:latin typeface="Calibri" panose="020F0502020204030204" pitchFamily="34" charset="0"/>
                <a:cs typeface="Calibri" panose="020F0502020204030204" pitchFamily="34" charset="0"/>
              </a:rPr>
              <a:t>always negative?</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Why do we sometimes fear difference?</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Diversity – celebrating difference!</a:t>
            </a:r>
          </a:p>
          <a:p>
            <a:pPr marL="952485" lvl="1" indent="-342900">
              <a:spcAft>
                <a:spcPts val="1600"/>
              </a:spcAft>
              <a:buFontTx/>
              <a:buChar char="-"/>
            </a:pPr>
            <a:endParaRPr sz="2200" dirty="0">
              <a:latin typeface="Calibri" panose="020F0502020204030204" pitchFamily="34" charset="0"/>
              <a:cs typeface="Calibri" panose="020F0502020204030204" pitchFamily="34" charset="0"/>
            </a:endParaRPr>
          </a:p>
        </p:txBody>
      </p:sp>
      <p:pic>
        <p:nvPicPr>
          <p:cNvPr id="125" name="Google Shape;125;p19"/>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3" name="Picture 2" descr="A picture containing umbrella, accessory, rain, green&#10;&#10;Description automatically generated">
            <a:extLst>
              <a:ext uri="{FF2B5EF4-FFF2-40B4-BE49-F238E27FC236}">
                <a16:creationId xmlns:a16="http://schemas.microsoft.com/office/drawing/2014/main" xmlns="" id="{8F975C67-B2E1-4596-8D25-86026B363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00" y="2339349"/>
            <a:ext cx="5466133" cy="2139102"/>
          </a:xfrm>
          <a:prstGeom prst="rect">
            <a:avLst/>
          </a:prstGeom>
        </p:spPr>
      </p:pic>
    </p:spTree>
    <p:extLst>
      <p:ext uri="{BB962C8B-B14F-4D97-AF65-F5344CB8AC3E}">
        <p14:creationId xmlns:p14="http://schemas.microsoft.com/office/powerpoint/2010/main" val="329923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23">
                                            <p:txEl>
                                              <p:pRg st="4" end="4"/>
                                            </p:txEl>
                                          </p:spTgt>
                                        </p:tgtEl>
                                        <p:attrNameLst>
                                          <p:attrName>style.visibility</p:attrName>
                                        </p:attrNameLst>
                                      </p:cBhvr>
                                      <p:to>
                                        <p:strVal val="visible"/>
                                      </p:to>
                                    </p:set>
                                    <p:anim calcmode="lin" valueType="num">
                                      <p:cBhvr additive="base">
                                        <p:cTn id="15" dur="500" fill="hold"/>
                                        <p:tgtEl>
                                          <p:spTgt spid="123">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23">
                                            <p:txEl>
                                              <p:pRg st="5" end="5"/>
                                            </p:txEl>
                                          </p:spTgt>
                                        </p:tgtEl>
                                        <p:attrNameLst>
                                          <p:attrName>style.visibility</p:attrName>
                                        </p:attrNameLst>
                                      </p:cBhvr>
                                      <p:to>
                                        <p:strVal val="visible"/>
                                      </p:to>
                                    </p:set>
                                    <p:anim calcmode="lin" valueType="num">
                                      <p:cBhvr additive="base">
                                        <p:cTn id="21" dur="500" fill="hold"/>
                                        <p:tgtEl>
                                          <p:spTgt spid="123">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23">
                                            <p:txEl>
                                              <p:pRg st="6" end="6"/>
                                            </p:txEl>
                                          </p:spTgt>
                                        </p:tgtEl>
                                        <p:attrNameLst>
                                          <p:attrName>style.visibility</p:attrName>
                                        </p:attrNameLst>
                                      </p:cBhvr>
                                      <p:to>
                                        <p:strVal val="visible"/>
                                      </p:to>
                                    </p:set>
                                    <p:anim calcmode="lin" valueType="num">
                                      <p:cBhvr additive="base">
                                        <p:cTn id="27" dur="500" fill="hold"/>
                                        <p:tgtEl>
                                          <p:spTgt spid="123">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23">
                                            <p:txEl>
                                              <p:pRg st="7" end="7"/>
                                            </p:txEl>
                                          </p:spTgt>
                                        </p:tgtEl>
                                        <p:attrNameLst>
                                          <p:attrName>style.visibility</p:attrName>
                                        </p:attrNameLst>
                                      </p:cBhvr>
                                      <p:to>
                                        <p:strVal val="visible"/>
                                      </p:to>
                                    </p:set>
                                    <p:anim calcmode="lin" valueType="num">
                                      <p:cBhvr additive="base">
                                        <p:cTn id="33" dur="500" fill="hold"/>
                                        <p:tgtEl>
                                          <p:spTgt spid="123">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15067" y="667900"/>
            <a:ext cx="4939200" cy="3765555"/>
          </a:xfrm>
          <a:prstGeom prst="rect">
            <a:avLst/>
          </a:prstGeom>
        </p:spPr>
        <p:txBody>
          <a:bodyPr spcFirstLastPara="1" wrap="square" lIns="121900" tIns="121900" rIns="121900" bIns="121900" anchor="t" anchorCtr="0">
            <a:noAutofit/>
          </a:bodyPr>
          <a:lstStyle/>
          <a:p>
            <a:pPr algn="ctr"/>
            <a:r>
              <a:rPr lang="en-GB" sz="2933" dirty="0"/>
              <a:t>What is inclusion to you?</a:t>
            </a:r>
            <a:r>
              <a:rPr lang="cs-CZ" sz="2933" dirty="0"/>
              <a:t/>
            </a:r>
            <a:br>
              <a:rPr lang="cs-CZ" sz="2933" dirty="0"/>
            </a:br>
            <a:r>
              <a:rPr lang="en-GB" sz="2933" dirty="0"/>
              <a:t/>
            </a:r>
            <a:br>
              <a:rPr lang="en-GB" sz="2933" dirty="0"/>
            </a:br>
            <a:r>
              <a:rPr lang="en-GB" sz="2933" dirty="0"/>
              <a:t>Brainstorm inclusion – everything you think that it is.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800" dirty="0"/>
              <a:t/>
            </a:r>
            <a:br>
              <a:rPr lang="en-GB" sz="800" dirty="0"/>
            </a:br>
            <a:r>
              <a:rPr lang="en-GB" sz="800" dirty="0" err="1"/>
              <a:t>pinclipart</a:t>
            </a:r>
            <a:endParaRPr sz="2933" dirty="0"/>
          </a:p>
        </p:txBody>
      </p:sp>
      <p:sp>
        <p:nvSpPr>
          <p:cNvPr id="123" name="Google Shape;123;p19"/>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lnSpcReduction="10000"/>
          </a:bodyPr>
          <a:lstStyle/>
          <a:p>
            <a:pPr marL="0" indent="0">
              <a:spcAft>
                <a:spcPts val="1600"/>
              </a:spcAft>
              <a:buNone/>
            </a:pPr>
            <a:endParaRPr lang="en-GB" dirty="0"/>
          </a:p>
          <a:p>
            <a:pPr marL="0" indent="0">
              <a:spcAft>
                <a:spcPts val="1600"/>
              </a:spcAft>
              <a:buNone/>
            </a:pPr>
            <a:r>
              <a:rPr lang="en-GB" sz="2400" dirty="0">
                <a:solidFill>
                  <a:schemeClr val="tx1"/>
                </a:solidFill>
                <a:latin typeface="Calibri" panose="020F0502020204030204" pitchFamily="34" charset="0"/>
                <a:cs typeface="Calibri" panose="020F0502020204030204" pitchFamily="34" charset="0"/>
              </a:rPr>
              <a:t>Inclusion is feeling that:</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you are welcome</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you are involved</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you’re respected and valued</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you have a choice</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you have access to opportunity</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there is information available</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people are listening to you.</a:t>
            </a:r>
          </a:p>
          <a:p>
            <a:pPr marL="342900" indent="-342900">
              <a:spcAft>
                <a:spcPts val="1600"/>
              </a:spcAft>
            </a:pPr>
            <a:endParaRPr lang="en-GB" sz="2400" dirty="0">
              <a:latin typeface="Calibri" panose="020F0502020204030204" pitchFamily="34" charset="0"/>
              <a:cs typeface="Calibri" panose="020F0502020204030204" pitchFamily="34" charset="0"/>
            </a:endParaRPr>
          </a:p>
          <a:p>
            <a:pPr marL="342900" indent="-342900">
              <a:spcAft>
                <a:spcPts val="1600"/>
              </a:spcAft>
            </a:pPr>
            <a:endParaRPr lang="en-GB" sz="2400" dirty="0">
              <a:latin typeface="Calibri" panose="020F0502020204030204" pitchFamily="34" charset="0"/>
              <a:cs typeface="Calibri" panose="020F0502020204030204" pitchFamily="34" charset="0"/>
            </a:endParaRPr>
          </a:p>
          <a:p>
            <a:pPr marL="342900" indent="-342900">
              <a:spcAft>
                <a:spcPts val="1600"/>
              </a:spcAft>
            </a:pPr>
            <a:endParaRPr lang="en-GB" sz="2400" dirty="0">
              <a:latin typeface="Calibri" panose="020F0502020204030204" pitchFamily="34" charset="0"/>
              <a:cs typeface="Calibri" panose="020F0502020204030204" pitchFamily="34" charset="0"/>
            </a:endParaRPr>
          </a:p>
        </p:txBody>
      </p:sp>
      <p:pic>
        <p:nvPicPr>
          <p:cNvPr id="125" name="Google Shape;125;p19"/>
          <p:cNvPicPr preferRelativeResize="0"/>
          <p:nvPr/>
        </p:nvPicPr>
        <p:blipFill>
          <a:blip r:embed="rId3">
            <a:alphaModFix/>
          </a:blip>
          <a:stretch>
            <a:fillRect/>
          </a:stretch>
        </p:blipFill>
        <p:spPr>
          <a:xfrm>
            <a:off x="7990301" y="9525"/>
            <a:ext cx="4201697" cy="923733"/>
          </a:xfrm>
          <a:prstGeom prst="rect">
            <a:avLst/>
          </a:prstGeom>
          <a:noFill/>
          <a:ln>
            <a:noFill/>
          </a:ln>
        </p:spPr>
      </p:pic>
      <p:pic>
        <p:nvPicPr>
          <p:cNvPr id="3" name="Picture 2" descr="A picture containing shape&#10;&#10;Description automatically generated">
            <a:extLst>
              <a:ext uri="{FF2B5EF4-FFF2-40B4-BE49-F238E27FC236}">
                <a16:creationId xmlns:a16="http://schemas.microsoft.com/office/drawing/2014/main" xmlns="" id="{5C97D0C3-D93B-401B-9693-50EF6698A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850" y="3408900"/>
            <a:ext cx="3781634" cy="2711603"/>
          </a:xfrm>
          <a:prstGeom prst="rect">
            <a:avLst/>
          </a:prstGeom>
        </p:spPr>
      </p:pic>
    </p:spTree>
    <p:extLst>
      <p:ext uri="{BB962C8B-B14F-4D97-AF65-F5344CB8AC3E}">
        <p14:creationId xmlns:p14="http://schemas.microsoft.com/office/powerpoint/2010/main" val="34415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23">
                                            <p:txEl>
                                              <p:pRg st="2" end="2"/>
                                            </p:txEl>
                                          </p:spTgt>
                                        </p:tgtEl>
                                        <p:attrNameLst>
                                          <p:attrName>style.visibility</p:attrName>
                                        </p:attrNameLst>
                                      </p:cBhvr>
                                      <p:to>
                                        <p:strVal val="visible"/>
                                      </p:to>
                                    </p:set>
                                    <p:anim calcmode="lin" valueType="num">
                                      <p:cBhvr additive="base">
                                        <p:cTn id="11" dur="500" fill="hold"/>
                                        <p:tgtEl>
                                          <p:spTgt spid="12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23">
                                            <p:txEl>
                                              <p:pRg st="3" end="3"/>
                                            </p:txEl>
                                          </p:spTgt>
                                        </p:tgtEl>
                                        <p:attrNameLst>
                                          <p:attrName>style.visibility</p:attrName>
                                        </p:attrNameLst>
                                      </p:cBhvr>
                                      <p:to>
                                        <p:strVal val="visible"/>
                                      </p:to>
                                    </p:set>
                                    <p:anim calcmode="lin" valueType="num">
                                      <p:cBhvr additive="base">
                                        <p:cTn id="17" dur="500" fill="hold"/>
                                        <p:tgtEl>
                                          <p:spTgt spid="12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23">
                                            <p:txEl>
                                              <p:pRg st="4" end="4"/>
                                            </p:txEl>
                                          </p:spTgt>
                                        </p:tgtEl>
                                        <p:attrNameLst>
                                          <p:attrName>style.visibility</p:attrName>
                                        </p:attrNameLst>
                                      </p:cBhvr>
                                      <p:to>
                                        <p:strVal val="visible"/>
                                      </p:to>
                                    </p:set>
                                    <p:anim calcmode="lin" valueType="num">
                                      <p:cBhvr additive="base">
                                        <p:cTn id="23" dur="500" fill="hold"/>
                                        <p:tgtEl>
                                          <p:spTgt spid="12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23">
                                            <p:txEl>
                                              <p:pRg st="5" end="5"/>
                                            </p:txEl>
                                          </p:spTgt>
                                        </p:tgtEl>
                                        <p:attrNameLst>
                                          <p:attrName>style.visibility</p:attrName>
                                        </p:attrNameLst>
                                      </p:cBhvr>
                                      <p:to>
                                        <p:strVal val="visible"/>
                                      </p:to>
                                    </p:set>
                                    <p:anim calcmode="lin" valueType="num">
                                      <p:cBhvr additive="base">
                                        <p:cTn id="29" dur="500" fill="hold"/>
                                        <p:tgtEl>
                                          <p:spTgt spid="12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23">
                                            <p:txEl>
                                              <p:pRg st="6" end="6"/>
                                            </p:txEl>
                                          </p:spTgt>
                                        </p:tgtEl>
                                        <p:attrNameLst>
                                          <p:attrName>style.visibility</p:attrName>
                                        </p:attrNameLst>
                                      </p:cBhvr>
                                      <p:to>
                                        <p:strVal val="visible"/>
                                      </p:to>
                                    </p:set>
                                    <p:anim calcmode="lin" valueType="num">
                                      <p:cBhvr additive="base">
                                        <p:cTn id="35" dur="500" fill="hold"/>
                                        <p:tgtEl>
                                          <p:spTgt spid="12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23">
                                            <p:txEl>
                                              <p:pRg st="7" end="7"/>
                                            </p:txEl>
                                          </p:spTgt>
                                        </p:tgtEl>
                                        <p:attrNameLst>
                                          <p:attrName>style.visibility</p:attrName>
                                        </p:attrNameLst>
                                      </p:cBhvr>
                                      <p:to>
                                        <p:strVal val="visible"/>
                                      </p:to>
                                    </p:set>
                                    <p:anim calcmode="lin" valueType="num">
                                      <p:cBhvr additive="base">
                                        <p:cTn id="41" dur="500" fill="hold"/>
                                        <p:tgtEl>
                                          <p:spTgt spid="123">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2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23">
                                            <p:txEl>
                                              <p:pRg st="8" end="8"/>
                                            </p:txEl>
                                          </p:spTgt>
                                        </p:tgtEl>
                                        <p:attrNameLst>
                                          <p:attrName>style.visibility</p:attrName>
                                        </p:attrNameLst>
                                      </p:cBhvr>
                                      <p:to>
                                        <p:strVal val="visible"/>
                                      </p:to>
                                    </p:set>
                                    <p:anim calcmode="lin" valueType="num">
                                      <p:cBhvr additive="base">
                                        <p:cTn id="47" dur="500" fill="hold"/>
                                        <p:tgtEl>
                                          <p:spTgt spid="123">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2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15067" y="667900"/>
            <a:ext cx="4939200" cy="3765555"/>
          </a:xfrm>
          <a:prstGeom prst="rect">
            <a:avLst/>
          </a:prstGeom>
        </p:spPr>
        <p:txBody>
          <a:bodyPr spcFirstLastPara="1" wrap="square" lIns="121900" tIns="121900" rIns="121900" bIns="121900" anchor="t" anchorCtr="0">
            <a:noAutofit/>
          </a:bodyPr>
          <a:lstStyle/>
          <a:p>
            <a:pPr algn="ctr"/>
            <a:r>
              <a:rPr lang="en-GB" dirty="0"/>
              <a:t>Inclusion principles</a:t>
            </a:r>
            <a:r>
              <a:rPr lang="cs-CZ" sz="2933" dirty="0"/>
              <a:t/>
            </a:r>
            <a:br>
              <a:rPr lang="cs-CZ" sz="2933" dirty="0"/>
            </a:br>
            <a:endParaRPr sz="2933" dirty="0"/>
          </a:p>
        </p:txBody>
      </p:sp>
      <p:sp>
        <p:nvSpPr>
          <p:cNvPr id="123" name="Google Shape;123;p19"/>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a:bodyPr>
          <a:lstStyle/>
          <a:p>
            <a:pPr marL="0" indent="0">
              <a:spcAft>
                <a:spcPts val="1600"/>
              </a:spcAft>
              <a:buNone/>
            </a:pPr>
            <a:endParaRPr lang="en-GB" dirty="0"/>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A social approach to inclusion</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A wider interpretation supporting different individuals in different ways</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Creating an inclusion environment – not just physical access, but also attitudinal, institutional and societal</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Focus on ability and aspiration</a:t>
            </a:r>
          </a:p>
        </p:txBody>
      </p:sp>
      <p:pic>
        <p:nvPicPr>
          <p:cNvPr id="125" name="Google Shape;125;p19"/>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3" name="Picture 2" descr="Text&#10;&#10;Description automatically generated with low confidence">
            <a:extLst>
              <a:ext uri="{FF2B5EF4-FFF2-40B4-BE49-F238E27FC236}">
                <a16:creationId xmlns:a16="http://schemas.microsoft.com/office/drawing/2014/main" xmlns="" id="{D42DC982-C028-4412-AFFD-069413F5D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648" y="2475259"/>
            <a:ext cx="2310038" cy="1867281"/>
          </a:xfrm>
          <a:prstGeom prst="rect">
            <a:avLst/>
          </a:prstGeom>
        </p:spPr>
      </p:pic>
    </p:spTree>
    <p:extLst>
      <p:ext uri="{BB962C8B-B14F-4D97-AF65-F5344CB8AC3E}">
        <p14:creationId xmlns:p14="http://schemas.microsoft.com/office/powerpoint/2010/main" val="267590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3">
                                            <p:txEl>
                                              <p:pRg st="1" end="1"/>
                                            </p:txEl>
                                          </p:spTgt>
                                        </p:tgtEl>
                                        <p:attrNameLst>
                                          <p:attrName>style.visibility</p:attrName>
                                        </p:attrNameLst>
                                      </p:cBhvr>
                                      <p:to>
                                        <p:strVal val="visible"/>
                                      </p:to>
                                    </p:set>
                                    <p:anim calcmode="lin" valueType="num">
                                      <p:cBhvr additive="base">
                                        <p:cTn id="7" dur="500" fill="hold"/>
                                        <p:tgtEl>
                                          <p:spTgt spid="12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3">
                                            <p:txEl>
                                              <p:pRg st="2" end="2"/>
                                            </p:txEl>
                                          </p:spTgt>
                                        </p:tgtEl>
                                        <p:attrNameLst>
                                          <p:attrName>style.visibility</p:attrName>
                                        </p:attrNameLst>
                                      </p:cBhvr>
                                      <p:to>
                                        <p:strVal val="visible"/>
                                      </p:to>
                                    </p:set>
                                    <p:anim calcmode="lin" valueType="num">
                                      <p:cBhvr additive="base">
                                        <p:cTn id="13" dur="500" fill="hold"/>
                                        <p:tgtEl>
                                          <p:spTgt spid="12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3">
                                            <p:txEl>
                                              <p:pRg st="3" end="3"/>
                                            </p:txEl>
                                          </p:spTgt>
                                        </p:tgtEl>
                                        <p:attrNameLst>
                                          <p:attrName>style.visibility</p:attrName>
                                        </p:attrNameLst>
                                      </p:cBhvr>
                                      <p:to>
                                        <p:strVal val="visible"/>
                                      </p:to>
                                    </p:set>
                                    <p:anim calcmode="lin" valueType="num">
                                      <p:cBhvr additive="base">
                                        <p:cTn id="19" dur="500" fill="hold"/>
                                        <p:tgtEl>
                                          <p:spTgt spid="12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3">
                                            <p:txEl>
                                              <p:pRg st="4" end="4"/>
                                            </p:txEl>
                                          </p:spTgt>
                                        </p:tgtEl>
                                        <p:attrNameLst>
                                          <p:attrName>style.visibility</p:attrName>
                                        </p:attrNameLst>
                                      </p:cBhvr>
                                      <p:to>
                                        <p:strVal val="visible"/>
                                      </p:to>
                                    </p:set>
                                    <p:anim calcmode="lin" valueType="num">
                                      <p:cBhvr additive="base">
                                        <p:cTn id="25" dur="500" fill="hold"/>
                                        <p:tgtEl>
                                          <p:spTgt spid="12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15067" y="667900"/>
            <a:ext cx="4939200" cy="3765555"/>
          </a:xfrm>
          <a:prstGeom prst="rect">
            <a:avLst/>
          </a:prstGeom>
        </p:spPr>
        <p:txBody>
          <a:bodyPr spcFirstLastPara="1" wrap="square" lIns="121900" tIns="121900" rIns="121900" bIns="121900" anchor="t" anchorCtr="0">
            <a:noAutofit/>
          </a:bodyPr>
          <a:lstStyle/>
          <a:p>
            <a:pPr algn="ctr"/>
            <a:r>
              <a:rPr lang="en-GB" dirty="0"/>
              <a:t>Adaptation</a:t>
            </a:r>
            <a:r>
              <a:rPr lang="cs-CZ" sz="2933" dirty="0"/>
              <a:t/>
            </a:r>
            <a:br>
              <a:rPr lang="cs-CZ"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2933" dirty="0"/>
              <a:t/>
            </a:r>
            <a:br>
              <a:rPr lang="en-GB" sz="2933" dirty="0"/>
            </a:br>
            <a:r>
              <a:rPr lang="en-GB" sz="800" dirty="0"/>
              <a:t>David Northcott</a:t>
            </a:r>
            <a:endParaRPr sz="800" dirty="0"/>
          </a:p>
        </p:txBody>
      </p:sp>
      <p:sp>
        <p:nvSpPr>
          <p:cNvPr id="123" name="Google Shape;123;p19"/>
          <p:cNvSpPr txBox="1">
            <a:spLocks noGrp="1"/>
          </p:cNvSpPr>
          <p:nvPr>
            <p:ph type="body" idx="2"/>
          </p:nvPr>
        </p:nvSpPr>
        <p:spPr>
          <a:xfrm>
            <a:off x="6505367" y="667900"/>
            <a:ext cx="5272000" cy="5482000"/>
          </a:xfrm>
          <a:prstGeom prst="rect">
            <a:avLst/>
          </a:prstGeom>
        </p:spPr>
        <p:txBody>
          <a:bodyPr spcFirstLastPara="1" wrap="square" lIns="121900" tIns="121900" rIns="121900" bIns="121900" anchor="t" anchorCtr="0">
            <a:normAutofit/>
          </a:bodyPr>
          <a:lstStyle/>
          <a:p>
            <a:pPr marL="0" indent="0">
              <a:spcAft>
                <a:spcPts val="1600"/>
              </a:spcAft>
              <a:buNone/>
            </a:pPr>
            <a:endParaRPr lang="en-GB" dirty="0"/>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Applying a social/environmental approach to inclusion</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Emphasis on the </a:t>
            </a:r>
            <a:r>
              <a:rPr lang="en-GB" sz="2400" b="1" dirty="0">
                <a:solidFill>
                  <a:schemeClr val="tx1"/>
                </a:solidFill>
                <a:latin typeface="Calibri" panose="020F0502020204030204" pitchFamily="34" charset="0"/>
                <a:cs typeface="Calibri" panose="020F0502020204030204" pitchFamily="34" charset="0"/>
              </a:rPr>
              <a:t>actions</a:t>
            </a:r>
            <a:r>
              <a:rPr lang="en-GB" sz="2400" dirty="0">
                <a:solidFill>
                  <a:schemeClr val="tx1"/>
                </a:solidFill>
                <a:latin typeface="Calibri" panose="020F0502020204030204" pitchFamily="34" charset="0"/>
                <a:cs typeface="Calibri" panose="020F0502020204030204" pitchFamily="34" charset="0"/>
              </a:rPr>
              <a:t> of the teacher/coach/parent/volunteer and not a </a:t>
            </a:r>
            <a:r>
              <a:rPr lang="en-GB" sz="2400" b="1" dirty="0">
                <a:solidFill>
                  <a:schemeClr val="tx1"/>
                </a:solidFill>
                <a:latin typeface="Calibri" panose="020F0502020204030204" pitchFamily="34" charset="0"/>
                <a:cs typeface="Calibri" panose="020F0502020204030204" pitchFamily="34" charset="0"/>
              </a:rPr>
              <a:t>reaction</a:t>
            </a:r>
            <a:r>
              <a:rPr lang="en-GB" sz="2400" dirty="0">
                <a:solidFill>
                  <a:schemeClr val="tx1"/>
                </a:solidFill>
                <a:latin typeface="Calibri" panose="020F0502020204030204" pitchFamily="34" charset="0"/>
                <a:cs typeface="Calibri" panose="020F0502020204030204" pitchFamily="34" charset="0"/>
              </a:rPr>
              <a:t> to an individual’s impairment</a:t>
            </a:r>
          </a:p>
          <a:p>
            <a:pPr marL="342900" indent="-342900">
              <a:spcAft>
                <a:spcPts val="1600"/>
              </a:spcAft>
            </a:pPr>
            <a:r>
              <a:rPr lang="en-GB" sz="2400" dirty="0">
                <a:solidFill>
                  <a:schemeClr val="tx1"/>
                </a:solidFill>
                <a:latin typeface="Calibri" panose="020F0502020204030204" pitchFamily="34" charset="0"/>
                <a:cs typeface="Calibri" panose="020F0502020204030204" pitchFamily="34" charset="0"/>
              </a:rPr>
              <a:t>Focus on the factors that you can control and less on those that you cannot.</a:t>
            </a:r>
          </a:p>
          <a:p>
            <a:pPr marL="342900" indent="-342900">
              <a:spcAft>
                <a:spcPts val="1600"/>
              </a:spcAft>
            </a:pPr>
            <a:endParaRPr lang="en-GB" sz="2400" dirty="0">
              <a:latin typeface="Calibri" panose="020F0502020204030204" pitchFamily="34" charset="0"/>
              <a:cs typeface="Calibri" panose="020F0502020204030204" pitchFamily="34" charset="0"/>
            </a:endParaRPr>
          </a:p>
        </p:txBody>
      </p:sp>
      <p:pic>
        <p:nvPicPr>
          <p:cNvPr id="125" name="Google Shape;125;p19"/>
          <p:cNvPicPr preferRelativeResize="0"/>
          <p:nvPr/>
        </p:nvPicPr>
        <p:blipFill>
          <a:blip r:embed="rId3">
            <a:alphaModFix/>
          </a:blip>
          <a:stretch>
            <a:fillRect/>
          </a:stretch>
        </p:blipFill>
        <p:spPr>
          <a:xfrm>
            <a:off x="7990301" y="0"/>
            <a:ext cx="4201697" cy="923733"/>
          </a:xfrm>
          <a:prstGeom prst="rect">
            <a:avLst/>
          </a:prstGeom>
          <a:noFill/>
          <a:ln>
            <a:noFill/>
          </a:ln>
        </p:spPr>
      </p:pic>
      <p:pic>
        <p:nvPicPr>
          <p:cNvPr id="4" name="Picture 3" descr="A colorful lizard on a branch&#10;&#10;Description automatically generated with medium confidence">
            <a:extLst>
              <a:ext uri="{FF2B5EF4-FFF2-40B4-BE49-F238E27FC236}">
                <a16:creationId xmlns:a16="http://schemas.microsoft.com/office/drawing/2014/main" xmlns="" id="{A9A6D76A-C2CF-4A84-8EA5-EE634F338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723" y="2205037"/>
            <a:ext cx="3671888" cy="2447925"/>
          </a:xfrm>
          <a:prstGeom prst="rect">
            <a:avLst/>
          </a:prstGeom>
        </p:spPr>
      </p:pic>
    </p:spTree>
    <p:extLst>
      <p:ext uri="{BB962C8B-B14F-4D97-AF65-F5344CB8AC3E}">
        <p14:creationId xmlns:p14="http://schemas.microsoft.com/office/powerpoint/2010/main" val="27884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3">
                                            <p:txEl>
                                              <p:pRg st="1" end="1"/>
                                            </p:txEl>
                                          </p:spTgt>
                                        </p:tgtEl>
                                        <p:attrNameLst>
                                          <p:attrName>style.visibility</p:attrName>
                                        </p:attrNameLst>
                                      </p:cBhvr>
                                      <p:to>
                                        <p:strVal val="visible"/>
                                      </p:to>
                                    </p:set>
                                    <p:anim calcmode="lin" valueType="num">
                                      <p:cBhvr additive="base">
                                        <p:cTn id="7" dur="500" fill="hold"/>
                                        <p:tgtEl>
                                          <p:spTgt spid="12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3">
                                            <p:txEl>
                                              <p:pRg st="2" end="2"/>
                                            </p:txEl>
                                          </p:spTgt>
                                        </p:tgtEl>
                                        <p:attrNameLst>
                                          <p:attrName>style.visibility</p:attrName>
                                        </p:attrNameLst>
                                      </p:cBhvr>
                                      <p:to>
                                        <p:strVal val="visible"/>
                                      </p:to>
                                    </p:set>
                                    <p:anim calcmode="lin" valueType="num">
                                      <p:cBhvr additive="base">
                                        <p:cTn id="13" dur="500" fill="hold"/>
                                        <p:tgtEl>
                                          <p:spTgt spid="12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3">
                                            <p:txEl>
                                              <p:pRg st="3" end="3"/>
                                            </p:txEl>
                                          </p:spTgt>
                                        </p:tgtEl>
                                        <p:attrNameLst>
                                          <p:attrName>style.visibility</p:attrName>
                                        </p:attrNameLst>
                                      </p:cBhvr>
                                      <p:to>
                                        <p:strVal val="visible"/>
                                      </p:to>
                                    </p:set>
                                    <p:anim calcmode="lin" valueType="num">
                                      <p:cBhvr additive="base">
                                        <p:cTn id="19" dur="500" fill="hold"/>
                                        <p:tgtEl>
                                          <p:spTgt spid="12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1661</Words>
  <Application>Microsoft Office PowerPoint</Application>
  <PresentationFormat>Benutzerdefiniert</PresentationFormat>
  <Paragraphs>175</Paragraphs>
  <Slides>24</Slides>
  <Notes>20</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Paradigm</vt:lpstr>
      <vt:lpstr>Project DITEAM12  Diverse and Inclusive teams for children under 12 </vt:lpstr>
      <vt:lpstr>Understanding inclusion  Aims </vt:lpstr>
      <vt:lpstr>Understanding inclusion  Learning Outcomes</vt:lpstr>
      <vt:lpstr>Understanding  inclusion          istockphoto</vt:lpstr>
      <vt:lpstr>Understanding inclusion-exclusion            maxpixel.net</vt:lpstr>
      <vt:lpstr>Difference          spectrumadvisors.ca</vt:lpstr>
      <vt:lpstr>What is inclusion to you?  Brainstorm inclusion – everything you think that it is.          pinclipart</vt:lpstr>
      <vt:lpstr>Inclusion principles </vt:lpstr>
      <vt:lpstr>Adaptation          David Northcott</vt:lpstr>
      <vt:lpstr>The STEP adaptation tool</vt:lpstr>
      <vt:lpstr>The STEP adaptation tool  Space Task Equipment People        Concept: Chan Wen Jie</vt:lpstr>
      <vt:lpstr>STEP             Examples</vt:lpstr>
      <vt:lpstr>Exercise</vt:lpstr>
      <vt:lpstr>The Inclusion Spectrum incorporating STEP</vt:lpstr>
      <vt:lpstr>The Inclusion Spectrum incorporating STEP (Black/Stevenson 2011-12)</vt:lpstr>
      <vt:lpstr>How does the Inclusion Spectrum work?</vt:lpstr>
      <vt:lpstr>Open activities   Everyone can play  </vt:lpstr>
      <vt:lpstr>Modified activities   Change to include   </vt:lpstr>
      <vt:lpstr>Parallel activities    Ability groups    </vt:lpstr>
      <vt:lpstr>Separate or alternate activities     </vt:lpstr>
      <vt:lpstr>Disability sport   Adapted physical activity     </vt:lpstr>
      <vt:lpstr>Exercise</vt:lpstr>
      <vt:lpstr>Rationale</vt:lpstr>
      <vt:lpstr>Sources/resources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DITEAM12  Diverse and Inclusive teams for children under 12</dc:title>
  <dc:creator>Ken Black</dc:creator>
  <cp:lastModifiedBy>kanfer</cp:lastModifiedBy>
  <cp:revision>8</cp:revision>
  <dcterms:created xsi:type="dcterms:W3CDTF">2021-10-19T08:47:19Z</dcterms:created>
  <dcterms:modified xsi:type="dcterms:W3CDTF">2021-10-27T07:42:58Z</dcterms:modified>
</cp:coreProperties>
</file>