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6" r:id="rId8"/>
    <p:sldId id="267" r:id="rId9"/>
    <p:sldId id="268" r:id="rId10"/>
    <p:sldId id="269" r:id="rId11"/>
    <p:sldId id="270" r:id="rId12"/>
    <p:sldId id="271" r:id="rId13"/>
    <p:sldId id="272" r:id="rId14"/>
    <p:sldId id="273"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p:scale>
          <a:sx n="62" d="100"/>
          <a:sy n="62" d="100"/>
        </p:scale>
        <p:origin x="-1488" y="-533"/>
      </p:cViewPr>
      <p:guideLst>
        <p:guide orient="horz" pos="2160"/>
        <p:guide pos="3840"/>
      </p:guideLst>
    </p:cSldViewPr>
  </p:slideViewPr>
  <p:outlineViewPr>
    <p:cViewPr>
      <p:scale>
        <a:sx n="33" d="100"/>
        <a:sy n="33" d="100"/>
      </p:scale>
      <p:origin x="0" y="-19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5F65E-CF02-40C4-8EF4-A746CA8CC76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1AA9A43-36E8-4E61-BD3B-590061DD742A}">
      <dgm:prSet phldrT="[Text]" custT="1"/>
      <dgm:spPr>
        <a:xfrm>
          <a:off x="2302640" y="1159640"/>
          <a:ext cx="881119" cy="881119"/>
        </a:xfrm>
        <a:prstGeom prst="flowChartAlternateProcess">
          <a:avLst/>
        </a:prstGeom>
        <a:solidFill>
          <a:srgbClr val="1F497D">
            <a:lumMod val="20000"/>
            <a:lumOff val="80000"/>
          </a:srgbClr>
        </a:solidFill>
        <a:ln w="25400" cap="flat" cmpd="sng" algn="ctr">
          <a:solidFill>
            <a:sysClr val="window" lastClr="FFFFFF">
              <a:hueOff val="0"/>
              <a:satOff val="0"/>
              <a:lumOff val="0"/>
              <a:alphaOff val="0"/>
            </a:sysClr>
          </a:solidFill>
          <a:prstDash val="solid"/>
          <a:miter lim="800000"/>
        </a:ln>
        <a:effectLst>
          <a:glow rad="63500">
            <a:srgbClr val="4472C4">
              <a:satMod val="175000"/>
              <a:alpha val="40000"/>
            </a:srgbClr>
          </a:glow>
        </a:effectLst>
      </dgm:spPr>
      <dgm:t>
        <a:bodyPr/>
        <a:lstStyle/>
        <a:p>
          <a:pPr>
            <a:buNone/>
          </a:pPr>
          <a:r>
            <a:rPr lang="en-GB" sz="1000">
              <a:solidFill>
                <a:sysClr val="windowText" lastClr="000000"/>
              </a:solidFill>
              <a:latin typeface="Verdana" panose="020B0604030504040204" pitchFamily="34" charset="0"/>
              <a:ea typeface="Verdana" panose="020B0604030504040204" pitchFamily="34" charset="0"/>
              <a:cs typeface="+mn-cs"/>
            </a:rPr>
            <a:t>Impairment-centred</a:t>
          </a:r>
        </a:p>
      </dgm:t>
    </dgm:pt>
    <dgm:pt modelId="{2ECB2F4F-7029-4E9E-BBD5-12AA4503FB4B}" type="parTrans" cxnId="{D2C92DE2-013B-44A6-B73B-A09E55A974ED}">
      <dgm:prSet/>
      <dgm:spPr/>
      <dgm:t>
        <a:bodyPr/>
        <a:lstStyle/>
        <a:p>
          <a:endParaRPr lang="en-GB"/>
        </a:p>
      </dgm:t>
    </dgm:pt>
    <dgm:pt modelId="{7FB046E5-AB40-4AB2-A1ED-6CFE6D9678D6}" type="sibTrans" cxnId="{D2C92DE2-013B-44A6-B73B-A09E55A974ED}">
      <dgm:prSet/>
      <dgm:spPr/>
      <dgm:t>
        <a:bodyPr/>
        <a:lstStyle/>
        <a:p>
          <a:endParaRPr lang="en-GB"/>
        </a:p>
      </dgm:t>
    </dgm:pt>
    <dgm:pt modelId="{CF51A3EE-94AE-4FC6-A8BF-970C1BE70783}">
      <dgm:prSet phldrT="[Text]" custT="1"/>
      <dgm:spPr>
        <a:xfrm>
          <a:off x="2302640" y="12932"/>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Medical profession</a:t>
          </a:r>
        </a:p>
      </dgm:t>
    </dgm:pt>
    <dgm:pt modelId="{A4DD19CE-E377-4F39-82D5-5810EA0E9E7F}" type="parTrans" cxnId="{ECA6E4D4-E804-48A0-87BD-C2FB25045594}">
      <dgm:prSet/>
      <dgm:spPr>
        <a:xfrm rot="16200000">
          <a:off x="2610406" y="101239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E1BF2518-FE37-414B-91AA-4734357DF272}" type="sibTrans" cxnId="{ECA6E4D4-E804-48A0-87BD-C2FB25045594}">
      <dgm:prSet/>
      <dgm:spPr/>
      <dgm:t>
        <a:bodyPr/>
        <a:lstStyle/>
        <a:p>
          <a:endParaRPr lang="en-GB"/>
        </a:p>
      </dgm:t>
    </dgm:pt>
    <dgm:pt modelId="{E06E475F-0EBA-46CD-BEF2-5257365162F2}">
      <dgm:prSet phldrT="[Text]" custT="1"/>
      <dgm:spPr>
        <a:xfrm>
          <a:off x="2302640" y="2306347"/>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Assessment</a:t>
          </a:r>
        </a:p>
      </dgm:t>
    </dgm:pt>
    <dgm:pt modelId="{4CCB3924-3BA0-4C4E-8716-3895CE74DC45}" type="parTrans" cxnId="{573F479B-95A0-43BC-9062-6E9081A72511}">
      <dgm:prSet/>
      <dgm:spPr>
        <a:xfrm rot="5400000">
          <a:off x="2610406" y="215909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11A03F90-02FA-4D20-A32B-558375623F27}" type="sibTrans" cxnId="{573F479B-95A0-43BC-9062-6E9081A72511}">
      <dgm:prSet/>
      <dgm:spPr/>
      <dgm:t>
        <a:bodyPr/>
        <a:lstStyle/>
        <a:p>
          <a:endParaRPr lang="en-GB"/>
        </a:p>
      </dgm:t>
    </dgm:pt>
    <dgm:pt modelId="{DA2BE36B-FADE-49A2-A659-4FE4CCC05A5F}">
      <dgm:prSet phldrT="[Text]" custT="1"/>
      <dgm:spPr>
        <a:xfrm>
          <a:off x="1309562" y="1732993"/>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Benefit agencies</a:t>
          </a:r>
        </a:p>
      </dgm:t>
    </dgm:pt>
    <dgm:pt modelId="{07276659-567A-41F7-AF04-048EE0354128}" type="parTrans" cxnId="{085309CF-980C-4B01-95F4-1246D180D84E}">
      <dgm:prSet/>
      <dgm:spPr>
        <a:xfrm rot="9000000">
          <a:off x="2113867" y="187242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860B2958-24B6-49C8-8119-89B8CE38C280}" type="sibTrans" cxnId="{085309CF-980C-4B01-95F4-1246D180D84E}">
      <dgm:prSet/>
      <dgm:spPr/>
      <dgm:t>
        <a:bodyPr/>
        <a:lstStyle/>
        <a:p>
          <a:endParaRPr lang="en-GB"/>
        </a:p>
      </dgm:t>
    </dgm:pt>
    <dgm:pt modelId="{3C691B7B-C7B1-43E1-9423-782B66260897}">
      <dgm:prSet phldrT="[Text]" custT="1"/>
      <dgm:spPr>
        <a:xfrm>
          <a:off x="1309562" y="586286"/>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Therapy</a:t>
          </a:r>
        </a:p>
      </dgm:t>
    </dgm:pt>
    <dgm:pt modelId="{0633E1FD-0053-4453-9C79-59D5E49BF8AD}" type="parTrans" cxnId="{A746CC3E-0E01-4308-9DF1-3F91EF202035}">
      <dgm:prSet/>
      <dgm:spPr>
        <a:xfrm rot="12600000">
          <a:off x="2113867" y="129906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63D48BB3-A049-41FF-BBE5-FBF0B17BAC4C}" type="sibTrans" cxnId="{A746CC3E-0E01-4308-9DF1-3F91EF202035}">
      <dgm:prSet/>
      <dgm:spPr/>
      <dgm:t>
        <a:bodyPr/>
        <a:lstStyle/>
        <a:p>
          <a:endParaRPr lang="en-GB"/>
        </a:p>
      </dgm:t>
    </dgm:pt>
    <dgm:pt modelId="{0061116C-2CAB-45A4-9BBC-553DD3A5B19A}">
      <dgm:prSet custT="1"/>
      <dgm:spPr>
        <a:xfrm>
          <a:off x="3295717" y="586286"/>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Segregated education</a:t>
          </a:r>
        </a:p>
      </dgm:t>
    </dgm:pt>
    <dgm:pt modelId="{B9DCB8E8-EE2C-42C1-A6C8-0827B8333C21}" type="parTrans" cxnId="{CF591694-5BED-4FDF-A76D-1CF0ED5B0487}">
      <dgm:prSet/>
      <dgm:spPr>
        <a:xfrm rot="19800000">
          <a:off x="3106944" y="129906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B0CDC079-D748-463F-B85B-C5C6AC54D3ED}" type="sibTrans" cxnId="{CF591694-5BED-4FDF-A76D-1CF0ED5B0487}">
      <dgm:prSet/>
      <dgm:spPr/>
      <dgm:t>
        <a:bodyPr/>
        <a:lstStyle/>
        <a:p>
          <a:endParaRPr lang="en-GB"/>
        </a:p>
      </dgm:t>
    </dgm:pt>
    <dgm:pt modelId="{DAB9055D-0B75-4DF3-9D8A-80B7EC0AF11F}">
      <dgm:prSet custT="1"/>
      <dgm:spPr>
        <a:xfrm>
          <a:off x="3295717" y="1732993"/>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900">
              <a:solidFill>
                <a:sysClr val="window" lastClr="FFFFFF"/>
              </a:solidFill>
              <a:latin typeface="Verdana" panose="020B0604030504040204" pitchFamily="34" charset="0"/>
              <a:ea typeface="Verdana" panose="020B0604030504040204" pitchFamily="34" charset="0"/>
              <a:cs typeface="+mn-cs"/>
            </a:rPr>
            <a:t>'Sheltered'</a:t>
          </a:r>
        </a:p>
        <a:p>
          <a:pPr>
            <a:buNone/>
          </a:pPr>
          <a:r>
            <a:rPr lang="en-GB" sz="900">
              <a:solidFill>
                <a:sysClr val="window" lastClr="FFFFFF"/>
              </a:solidFill>
              <a:latin typeface="Verdana" panose="020B0604030504040204" pitchFamily="34" charset="0"/>
              <a:ea typeface="Verdana" panose="020B0604030504040204" pitchFamily="34" charset="0"/>
              <a:cs typeface="+mn-cs"/>
            </a:rPr>
            <a:t>employment</a:t>
          </a:r>
        </a:p>
      </dgm:t>
    </dgm:pt>
    <dgm:pt modelId="{DBB4FD09-7829-41D0-AC5F-65514B52E8F4}" type="parTrans" cxnId="{4A2C4DA6-ED43-4CAC-9FEA-4D70A1199F17}">
      <dgm:prSet/>
      <dgm:spPr>
        <a:xfrm rot="1800000">
          <a:off x="3106944" y="187242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7B97D9B3-55DA-4CD0-BB86-8306D65C4F2D}" type="sibTrans" cxnId="{4A2C4DA6-ED43-4CAC-9FEA-4D70A1199F17}">
      <dgm:prSet/>
      <dgm:spPr/>
      <dgm:t>
        <a:bodyPr/>
        <a:lstStyle/>
        <a:p>
          <a:endParaRPr lang="en-GB"/>
        </a:p>
      </dgm:t>
    </dgm:pt>
    <dgm:pt modelId="{2E65791A-FF70-41C2-AF64-C7A3D09FFEDF}" type="pres">
      <dgm:prSet presAssocID="{EC05F65E-CF02-40C4-8EF4-A746CA8CC76F}" presName="cycle" presStyleCnt="0">
        <dgm:presLayoutVars>
          <dgm:chMax val="1"/>
          <dgm:dir/>
          <dgm:animLvl val="ctr"/>
          <dgm:resizeHandles val="exact"/>
        </dgm:presLayoutVars>
      </dgm:prSet>
      <dgm:spPr/>
      <dgm:t>
        <a:bodyPr/>
        <a:lstStyle/>
        <a:p>
          <a:endParaRPr lang="en-GB"/>
        </a:p>
      </dgm:t>
    </dgm:pt>
    <dgm:pt modelId="{EAD87277-FB75-432D-9FED-7632761223A8}" type="pres">
      <dgm:prSet presAssocID="{01AA9A43-36E8-4E61-BD3B-590061DD742A}" presName="centerShape" presStyleLbl="node0" presStyleIdx="0" presStyleCnt="1"/>
      <dgm:spPr>
        <a:prstGeom prst="flowChartAlternateProcess">
          <a:avLst/>
        </a:prstGeom>
      </dgm:spPr>
      <dgm:t>
        <a:bodyPr/>
        <a:lstStyle/>
        <a:p>
          <a:endParaRPr lang="en-GB"/>
        </a:p>
      </dgm:t>
    </dgm:pt>
    <dgm:pt modelId="{7181E516-F435-4E0D-8E46-0A408ED67189}" type="pres">
      <dgm:prSet presAssocID="{A4DD19CE-E377-4F39-82D5-5810EA0E9E7F}" presName="Name9" presStyleLbl="parChTrans1D2" presStyleIdx="0" presStyleCnt="6"/>
      <dgm:spPr/>
      <dgm:t>
        <a:bodyPr/>
        <a:lstStyle/>
        <a:p>
          <a:endParaRPr lang="en-GB"/>
        </a:p>
      </dgm:t>
    </dgm:pt>
    <dgm:pt modelId="{126829B0-7907-4DB7-9475-987E26E05231}" type="pres">
      <dgm:prSet presAssocID="{A4DD19CE-E377-4F39-82D5-5810EA0E9E7F}" presName="connTx" presStyleLbl="parChTrans1D2" presStyleIdx="0" presStyleCnt="6"/>
      <dgm:spPr/>
      <dgm:t>
        <a:bodyPr/>
        <a:lstStyle/>
        <a:p>
          <a:endParaRPr lang="en-GB"/>
        </a:p>
      </dgm:t>
    </dgm:pt>
    <dgm:pt modelId="{1920B7E9-F805-4A94-91B0-5489BB489951}" type="pres">
      <dgm:prSet presAssocID="{CF51A3EE-94AE-4FC6-A8BF-970C1BE70783}" presName="node" presStyleLbl="node1" presStyleIdx="0" presStyleCnt="6">
        <dgm:presLayoutVars>
          <dgm:bulletEnabled val="1"/>
        </dgm:presLayoutVars>
      </dgm:prSet>
      <dgm:spPr>
        <a:prstGeom prst="flowChartProcess">
          <a:avLst/>
        </a:prstGeom>
      </dgm:spPr>
      <dgm:t>
        <a:bodyPr/>
        <a:lstStyle/>
        <a:p>
          <a:endParaRPr lang="en-GB"/>
        </a:p>
      </dgm:t>
    </dgm:pt>
    <dgm:pt modelId="{1513E4A6-2EF2-44F1-9538-0E3FEEA2D7B0}" type="pres">
      <dgm:prSet presAssocID="{B9DCB8E8-EE2C-42C1-A6C8-0827B8333C21}" presName="Name9" presStyleLbl="parChTrans1D2" presStyleIdx="1" presStyleCnt="6"/>
      <dgm:spPr/>
      <dgm:t>
        <a:bodyPr/>
        <a:lstStyle/>
        <a:p>
          <a:endParaRPr lang="en-GB"/>
        </a:p>
      </dgm:t>
    </dgm:pt>
    <dgm:pt modelId="{7C7E5B96-3BF6-489B-945B-A880ABA0FCD7}" type="pres">
      <dgm:prSet presAssocID="{B9DCB8E8-EE2C-42C1-A6C8-0827B8333C21}" presName="connTx" presStyleLbl="parChTrans1D2" presStyleIdx="1" presStyleCnt="6"/>
      <dgm:spPr/>
      <dgm:t>
        <a:bodyPr/>
        <a:lstStyle/>
        <a:p>
          <a:endParaRPr lang="en-GB"/>
        </a:p>
      </dgm:t>
    </dgm:pt>
    <dgm:pt modelId="{FFF0E9D1-9CD6-4AA1-B5EE-A4C4E9EABF1A}" type="pres">
      <dgm:prSet presAssocID="{0061116C-2CAB-45A4-9BBC-553DD3A5B19A}" presName="node" presStyleLbl="node1" presStyleIdx="1" presStyleCnt="6">
        <dgm:presLayoutVars>
          <dgm:bulletEnabled val="1"/>
        </dgm:presLayoutVars>
      </dgm:prSet>
      <dgm:spPr>
        <a:prstGeom prst="flowChartProcess">
          <a:avLst/>
        </a:prstGeom>
      </dgm:spPr>
      <dgm:t>
        <a:bodyPr/>
        <a:lstStyle/>
        <a:p>
          <a:endParaRPr lang="en-GB"/>
        </a:p>
      </dgm:t>
    </dgm:pt>
    <dgm:pt modelId="{DAED43F8-602F-4E49-95BF-71F867F27F45}" type="pres">
      <dgm:prSet presAssocID="{DBB4FD09-7829-41D0-AC5F-65514B52E8F4}" presName="Name9" presStyleLbl="parChTrans1D2" presStyleIdx="2" presStyleCnt="6"/>
      <dgm:spPr/>
      <dgm:t>
        <a:bodyPr/>
        <a:lstStyle/>
        <a:p>
          <a:endParaRPr lang="en-GB"/>
        </a:p>
      </dgm:t>
    </dgm:pt>
    <dgm:pt modelId="{6C696841-D334-4971-8D38-DE4BD0C06C08}" type="pres">
      <dgm:prSet presAssocID="{DBB4FD09-7829-41D0-AC5F-65514B52E8F4}" presName="connTx" presStyleLbl="parChTrans1D2" presStyleIdx="2" presStyleCnt="6"/>
      <dgm:spPr/>
      <dgm:t>
        <a:bodyPr/>
        <a:lstStyle/>
        <a:p>
          <a:endParaRPr lang="en-GB"/>
        </a:p>
      </dgm:t>
    </dgm:pt>
    <dgm:pt modelId="{02CED471-B209-4ECA-BD02-8FBBA537B9C9}" type="pres">
      <dgm:prSet presAssocID="{DAB9055D-0B75-4DF3-9D8A-80B7EC0AF11F}" presName="node" presStyleLbl="node1" presStyleIdx="2" presStyleCnt="6">
        <dgm:presLayoutVars>
          <dgm:bulletEnabled val="1"/>
        </dgm:presLayoutVars>
      </dgm:prSet>
      <dgm:spPr>
        <a:prstGeom prst="flowChartProcess">
          <a:avLst/>
        </a:prstGeom>
      </dgm:spPr>
      <dgm:t>
        <a:bodyPr/>
        <a:lstStyle/>
        <a:p>
          <a:endParaRPr lang="en-GB"/>
        </a:p>
      </dgm:t>
    </dgm:pt>
    <dgm:pt modelId="{77422E6E-7A69-4FB1-927A-FBAE43300607}" type="pres">
      <dgm:prSet presAssocID="{4CCB3924-3BA0-4C4E-8716-3895CE74DC45}" presName="Name9" presStyleLbl="parChTrans1D2" presStyleIdx="3" presStyleCnt="6"/>
      <dgm:spPr/>
      <dgm:t>
        <a:bodyPr/>
        <a:lstStyle/>
        <a:p>
          <a:endParaRPr lang="en-GB"/>
        </a:p>
      </dgm:t>
    </dgm:pt>
    <dgm:pt modelId="{63BA8011-F17F-4793-BC83-4A95D515EB62}" type="pres">
      <dgm:prSet presAssocID="{4CCB3924-3BA0-4C4E-8716-3895CE74DC45}" presName="connTx" presStyleLbl="parChTrans1D2" presStyleIdx="3" presStyleCnt="6"/>
      <dgm:spPr/>
      <dgm:t>
        <a:bodyPr/>
        <a:lstStyle/>
        <a:p>
          <a:endParaRPr lang="en-GB"/>
        </a:p>
      </dgm:t>
    </dgm:pt>
    <dgm:pt modelId="{5C4B652B-AB8A-469C-A4DB-8ECB188E3899}" type="pres">
      <dgm:prSet presAssocID="{E06E475F-0EBA-46CD-BEF2-5257365162F2}" presName="node" presStyleLbl="node1" presStyleIdx="3" presStyleCnt="6">
        <dgm:presLayoutVars>
          <dgm:bulletEnabled val="1"/>
        </dgm:presLayoutVars>
      </dgm:prSet>
      <dgm:spPr>
        <a:prstGeom prst="flowChartProcess">
          <a:avLst/>
        </a:prstGeom>
      </dgm:spPr>
      <dgm:t>
        <a:bodyPr/>
        <a:lstStyle/>
        <a:p>
          <a:endParaRPr lang="en-GB"/>
        </a:p>
      </dgm:t>
    </dgm:pt>
    <dgm:pt modelId="{B725B14A-C35D-4FD9-BFBE-B0D6765C3C74}" type="pres">
      <dgm:prSet presAssocID="{07276659-567A-41F7-AF04-048EE0354128}" presName="Name9" presStyleLbl="parChTrans1D2" presStyleIdx="4" presStyleCnt="6"/>
      <dgm:spPr/>
      <dgm:t>
        <a:bodyPr/>
        <a:lstStyle/>
        <a:p>
          <a:endParaRPr lang="en-GB"/>
        </a:p>
      </dgm:t>
    </dgm:pt>
    <dgm:pt modelId="{A523BCCD-59E1-4EB7-8253-82E40962244F}" type="pres">
      <dgm:prSet presAssocID="{07276659-567A-41F7-AF04-048EE0354128}" presName="connTx" presStyleLbl="parChTrans1D2" presStyleIdx="4" presStyleCnt="6"/>
      <dgm:spPr/>
      <dgm:t>
        <a:bodyPr/>
        <a:lstStyle/>
        <a:p>
          <a:endParaRPr lang="en-GB"/>
        </a:p>
      </dgm:t>
    </dgm:pt>
    <dgm:pt modelId="{6185D33D-8617-438A-BB80-BB314D3D95EA}" type="pres">
      <dgm:prSet presAssocID="{DA2BE36B-FADE-49A2-A659-4FE4CCC05A5F}" presName="node" presStyleLbl="node1" presStyleIdx="4" presStyleCnt="6">
        <dgm:presLayoutVars>
          <dgm:bulletEnabled val="1"/>
        </dgm:presLayoutVars>
      </dgm:prSet>
      <dgm:spPr>
        <a:prstGeom prst="flowChartProcess">
          <a:avLst/>
        </a:prstGeom>
      </dgm:spPr>
      <dgm:t>
        <a:bodyPr/>
        <a:lstStyle/>
        <a:p>
          <a:endParaRPr lang="en-GB"/>
        </a:p>
      </dgm:t>
    </dgm:pt>
    <dgm:pt modelId="{E2D112B4-6883-4205-AC3A-C85F5A162EA3}" type="pres">
      <dgm:prSet presAssocID="{0633E1FD-0053-4453-9C79-59D5E49BF8AD}" presName="Name9" presStyleLbl="parChTrans1D2" presStyleIdx="5" presStyleCnt="6"/>
      <dgm:spPr/>
      <dgm:t>
        <a:bodyPr/>
        <a:lstStyle/>
        <a:p>
          <a:endParaRPr lang="en-GB"/>
        </a:p>
      </dgm:t>
    </dgm:pt>
    <dgm:pt modelId="{D7A0A5A1-524D-4214-AC4D-05A9614594B3}" type="pres">
      <dgm:prSet presAssocID="{0633E1FD-0053-4453-9C79-59D5E49BF8AD}" presName="connTx" presStyleLbl="parChTrans1D2" presStyleIdx="5" presStyleCnt="6"/>
      <dgm:spPr/>
      <dgm:t>
        <a:bodyPr/>
        <a:lstStyle/>
        <a:p>
          <a:endParaRPr lang="en-GB"/>
        </a:p>
      </dgm:t>
    </dgm:pt>
    <dgm:pt modelId="{E318088B-1F34-4E95-8C88-84514A780E3E}" type="pres">
      <dgm:prSet presAssocID="{3C691B7B-C7B1-43E1-9423-782B66260897}" presName="node" presStyleLbl="node1" presStyleIdx="5" presStyleCnt="6">
        <dgm:presLayoutVars>
          <dgm:bulletEnabled val="1"/>
        </dgm:presLayoutVars>
      </dgm:prSet>
      <dgm:spPr>
        <a:prstGeom prst="flowChartProcess">
          <a:avLst/>
        </a:prstGeom>
      </dgm:spPr>
      <dgm:t>
        <a:bodyPr/>
        <a:lstStyle/>
        <a:p>
          <a:endParaRPr lang="en-GB"/>
        </a:p>
      </dgm:t>
    </dgm:pt>
  </dgm:ptLst>
  <dgm:cxnLst>
    <dgm:cxn modelId="{126BCFAB-10B4-4A96-935E-D2866343EA54}" type="presOf" srcId="{DBB4FD09-7829-41D0-AC5F-65514B52E8F4}" destId="{6C696841-D334-4971-8D38-DE4BD0C06C08}" srcOrd="1" destOrd="0" presId="urn:microsoft.com/office/officeart/2005/8/layout/radial1"/>
    <dgm:cxn modelId="{EEDC00A4-CBED-4BF3-83B4-F458F226E1B4}" type="presOf" srcId="{DBB4FD09-7829-41D0-AC5F-65514B52E8F4}" destId="{DAED43F8-602F-4E49-95BF-71F867F27F45}" srcOrd="0" destOrd="0" presId="urn:microsoft.com/office/officeart/2005/8/layout/radial1"/>
    <dgm:cxn modelId="{E57E2CD6-51E2-4646-AE20-B66D3A8AAEE4}" type="presOf" srcId="{B9DCB8E8-EE2C-42C1-A6C8-0827B8333C21}" destId="{1513E4A6-2EF2-44F1-9538-0E3FEEA2D7B0}" srcOrd="0" destOrd="0" presId="urn:microsoft.com/office/officeart/2005/8/layout/radial1"/>
    <dgm:cxn modelId="{863D9539-0475-4003-81E7-C04B66F6386E}" type="presOf" srcId="{A4DD19CE-E377-4F39-82D5-5810EA0E9E7F}" destId="{7181E516-F435-4E0D-8E46-0A408ED67189}" srcOrd="0" destOrd="0" presId="urn:microsoft.com/office/officeart/2005/8/layout/radial1"/>
    <dgm:cxn modelId="{AFEE9FCF-14D8-48AB-AD31-1F79227C6C51}" type="presOf" srcId="{4CCB3924-3BA0-4C4E-8716-3895CE74DC45}" destId="{63BA8011-F17F-4793-BC83-4A95D515EB62}" srcOrd="1" destOrd="0" presId="urn:microsoft.com/office/officeart/2005/8/layout/radial1"/>
    <dgm:cxn modelId="{1E3167A1-F875-41A6-92A8-B61C62A75913}" type="presOf" srcId="{EC05F65E-CF02-40C4-8EF4-A746CA8CC76F}" destId="{2E65791A-FF70-41C2-AF64-C7A3D09FFEDF}" srcOrd="0" destOrd="0" presId="urn:microsoft.com/office/officeart/2005/8/layout/radial1"/>
    <dgm:cxn modelId="{CF591694-5BED-4FDF-A76D-1CF0ED5B0487}" srcId="{01AA9A43-36E8-4E61-BD3B-590061DD742A}" destId="{0061116C-2CAB-45A4-9BBC-553DD3A5B19A}" srcOrd="1" destOrd="0" parTransId="{B9DCB8E8-EE2C-42C1-A6C8-0827B8333C21}" sibTransId="{B0CDC079-D748-463F-B85B-C5C6AC54D3ED}"/>
    <dgm:cxn modelId="{4A2C4DA6-ED43-4CAC-9FEA-4D70A1199F17}" srcId="{01AA9A43-36E8-4E61-BD3B-590061DD742A}" destId="{DAB9055D-0B75-4DF3-9D8A-80B7EC0AF11F}" srcOrd="2" destOrd="0" parTransId="{DBB4FD09-7829-41D0-AC5F-65514B52E8F4}" sibTransId="{7B97D9B3-55DA-4CD0-BB86-8306D65C4F2D}"/>
    <dgm:cxn modelId="{23B1A7DB-AB62-49B6-A5B6-BDF4ABE4716A}" type="presOf" srcId="{4CCB3924-3BA0-4C4E-8716-3895CE74DC45}" destId="{77422E6E-7A69-4FB1-927A-FBAE43300607}" srcOrd="0" destOrd="0" presId="urn:microsoft.com/office/officeart/2005/8/layout/radial1"/>
    <dgm:cxn modelId="{24D43EAA-DE32-4801-A5E0-E48999E72725}" type="presOf" srcId="{DAB9055D-0B75-4DF3-9D8A-80B7EC0AF11F}" destId="{02CED471-B209-4ECA-BD02-8FBBA537B9C9}" srcOrd="0" destOrd="0" presId="urn:microsoft.com/office/officeart/2005/8/layout/radial1"/>
    <dgm:cxn modelId="{70A57F43-FF12-4D8D-BEBD-F9F6931302A1}" type="presOf" srcId="{3C691B7B-C7B1-43E1-9423-782B66260897}" destId="{E318088B-1F34-4E95-8C88-84514A780E3E}" srcOrd="0" destOrd="0" presId="urn:microsoft.com/office/officeart/2005/8/layout/radial1"/>
    <dgm:cxn modelId="{AAB5614D-5430-4E98-A669-F04728DC1361}" type="presOf" srcId="{A4DD19CE-E377-4F39-82D5-5810EA0E9E7F}" destId="{126829B0-7907-4DB7-9475-987E26E05231}" srcOrd="1" destOrd="0" presId="urn:microsoft.com/office/officeart/2005/8/layout/radial1"/>
    <dgm:cxn modelId="{1C94E5B7-55CE-4213-913A-ABA4262CF269}" type="presOf" srcId="{E06E475F-0EBA-46CD-BEF2-5257365162F2}" destId="{5C4B652B-AB8A-469C-A4DB-8ECB188E3899}" srcOrd="0" destOrd="0" presId="urn:microsoft.com/office/officeart/2005/8/layout/radial1"/>
    <dgm:cxn modelId="{085309CF-980C-4B01-95F4-1246D180D84E}" srcId="{01AA9A43-36E8-4E61-BD3B-590061DD742A}" destId="{DA2BE36B-FADE-49A2-A659-4FE4CCC05A5F}" srcOrd="4" destOrd="0" parTransId="{07276659-567A-41F7-AF04-048EE0354128}" sibTransId="{860B2958-24B6-49C8-8119-89B8CE38C280}"/>
    <dgm:cxn modelId="{D2C92DE2-013B-44A6-B73B-A09E55A974ED}" srcId="{EC05F65E-CF02-40C4-8EF4-A746CA8CC76F}" destId="{01AA9A43-36E8-4E61-BD3B-590061DD742A}" srcOrd="0" destOrd="0" parTransId="{2ECB2F4F-7029-4E9E-BBD5-12AA4503FB4B}" sibTransId="{7FB046E5-AB40-4AB2-A1ED-6CFE6D9678D6}"/>
    <dgm:cxn modelId="{1A98820B-8BEE-4CF3-A5BF-2E970C02D03B}" type="presOf" srcId="{0633E1FD-0053-4453-9C79-59D5E49BF8AD}" destId="{E2D112B4-6883-4205-AC3A-C85F5A162EA3}" srcOrd="0" destOrd="0" presId="urn:microsoft.com/office/officeart/2005/8/layout/radial1"/>
    <dgm:cxn modelId="{ECB193A2-81EA-4AB9-860A-BA8F9404AE1B}" type="presOf" srcId="{07276659-567A-41F7-AF04-048EE0354128}" destId="{A523BCCD-59E1-4EB7-8253-82E40962244F}" srcOrd="1" destOrd="0" presId="urn:microsoft.com/office/officeart/2005/8/layout/radial1"/>
    <dgm:cxn modelId="{D5566541-B885-487C-99AD-4356460A215C}" type="presOf" srcId="{0061116C-2CAB-45A4-9BBC-553DD3A5B19A}" destId="{FFF0E9D1-9CD6-4AA1-B5EE-A4C4E9EABF1A}" srcOrd="0" destOrd="0" presId="urn:microsoft.com/office/officeart/2005/8/layout/radial1"/>
    <dgm:cxn modelId="{A0C425A6-A85F-4C74-BDE9-0352EB86AF42}" type="presOf" srcId="{B9DCB8E8-EE2C-42C1-A6C8-0827B8333C21}" destId="{7C7E5B96-3BF6-489B-945B-A880ABA0FCD7}" srcOrd="1" destOrd="0" presId="urn:microsoft.com/office/officeart/2005/8/layout/radial1"/>
    <dgm:cxn modelId="{0901B080-1253-472B-8C32-1D1E2A12D5A7}" type="presOf" srcId="{01AA9A43-36E8-4E61-BD3B-590061DD742A}" destId="{EAD87277-FB75-432D-9FED-7632761223A8}" srcOrd="0" destOrd="0" presId="urn:microsoft.com/office/officeart/2005/8/layout/radial1"/>
    <dgm:cxn modelId="{A746CC3E-0E01-4308-9DF1-3F91EF202035}" srcId="{01AA9A43-36E8-4E61-BD3B-590061DD742A}" destId="{3C691B7B-C7B1-43E1-9423-782B66260897}" srcOrd="5" destOrd="0" parTransId="{0633E1FD-0053-4453-9C79-59D5E49BF8AD}" sibTransId="{63D48BB3-A049-41FF-BBE5-FBF0B17BAC4C}"/>
    <dgm:cxn modelId="{5F6C65AF-26A4-47F4-8BBB-072D1724C6BE}" type="presOf" srcId="{0633E1FD-0053-4453-9C79-59D5E49BF8AD}" destId="{D7A0A5A1-524D-4214-AC4D-05A9614594B3}" srcOrd="1" destOrd="0" presId="urn:microsoft.com/office/officeart/2005/8/layout/radial1"/>
    <dgm:cxn modelId="{E93C65C9-2ECD-4CBC-AD64-3F1FA23A5E51}" type="presOf" srcId="{CF51A3EE-94AE-4FC6-A8BF-970C1BE70783}" destId="{1920B7E9-F805-4A94-91B0-5489BB489951}" srcOrd="0" destOrd="0" presId="urn:microsoft.com/office/officeart/2005/8/layout/radial1"/>
    <dgm:cxn modelId="{ECA6E4D4-E804-48A0-87BD-C2FB25045594}" srcId="{01AA9A43-36E8-4E61-BD3B-590061DD742A}" destId="{CF51A3EE-94AE-4FC6-A8BF-970C1BE70783}" srcOrd="0" destOrd="0" parTransId="{A4DD19CE-E377-4F39-82D5-5810EA0E9E7F}" sibTransId="{E1BF2518-FE37-414B-91AA-4734357DF272}"/>
    <dgm:cxn modelId="{573F479B-95A0-43BC-9062-6E9081A72511}" srcId="{01AA9A43-36E8-4E61-BD3B-590061DD742A}" destId="{E06E475F-0EBA-46CD-BEF2-5257365162F2}" srcOrd="3" destOrd="0" parTransId="{4CCB3924-3BA0-4C4E-8716-3895CE74DC45}" sibTransId="{11A03F90-02FA-4D20-A32B-558375623F27}"/>
    <dgm:cxn modelId="{D713D408-3BAC-4193-913D-26EB409DF1FC}" type="presOf" srcId="{DA2BE36B-FADE-49A2-A659-4FE4CCC05A5F}" destId="{6185D33D-8617-438A-BB80-BB314D3D95EA}" srcOrd="0" destOrd="0" presId="urn:microsoft.com/office/officeart/2005/8/layout/radial1"/>
    <dgm:cxn modelId="{87A4F754-1DDC-47DA-AE0C-77EF3AF7F6FE}" type="presOf" srcId="{07276659-567A-41F7-AF04-048EE0354128}" destId="{B725B14A-C35D-4FD9-BFBE-B0D6765C3C74}" srcOrd="0" destOrd="0" presId="urn:microsoft.com/office/officeart/2005/8/layout/radial1"/>
    <dgm:cxn modelId="{EC8DB7F9-C9DF-469F-A68A-AC2E98B6E4AE}" type="presParOf" srcId="{2E65791A-FF70-41C2-AF64-C7A3D09FFEDF}" destId="{EAD87277-FB75-432D-9FED-7632761223A8}" srcOrd="0" destOrd="0" presId="urn:microsoft.com/office/officeart/2005/8/layout/radial1"/>
    <dgm:cxn modelId="{6860A72B-FFD0-4483-819D-584B509EB417}" type="presParOf" srcId="{2E65791A-FF70-41C2-AF64-C7A3D09FFEDF}" destId="{7181E516-F435-4E0D-8E46-0A408ED67189}" srcOrd="1" destOrd="0" presId="urn:microsoft.com/office/officeart/2005/8/layout/radial1"/>
    <dgm:cxn modelId="{DD532E5F-48B4-46F5-8213-5A5DF5E7AE94}" type="presParOf" srcId="{7181E516-F435-4E0D-8E46-0A408ED67189}" destId="{126829B0-7907-4DB7-9475-987E26E05231}" srcOrd="0" destOrd="0" presId="urn:microsoft.com/office/officeart/2005/8/layout/radial1"/>
    <dgm:cxn modelId="{31B4ADBF-6686-49BA-A7FC-6B4F83B4CEFD}" type="presParOf" srcId="{2E65791A-FF70-41C2-AF64-C7A3D09FFEDF}" destId="{1920B7E9-F805-4A94-91B0-5489BB489951}" srcOrd="2" destOrd="0" presId="urn:microsoft.com/office/officeart/2005/8/layout/radial1"/>
    <dgm:cxn modelId="{199E8FE7-9A8B-4A26-B08D-09B79F623C88}" type="presParOf" srcId="{2E65791A-FF70-41C2-AF64-C7A3D09FFEDF}" destId="{1513E4A6-2EF2-44F1-9538-0E3FEEA2D7B0}" srcOrd="3" destOrd="0" presId="urn:microsoft.com/office/officeart/2005/8/layout/radial1"/>
    <dgm:cxn modelId="{92530BBE-18A7-44A7-B967-62080E853AA2}" type="presParOf" srcId="{1513E4A6-2EF2-44F1-9538-0E3FEEA2D7B0}" destId="{7C7E5B96-3BF6-489B-945B-A880ABA0FCD7}" srcOrd="0" destOrd="0" presId="urn:microsoft.com/office/officeart/2005/8/layout/radial1"/>
    <dgm:cxn modelId="{705B1213-8F89-4F0A-900B-6E1AC2728C66}" type="presParOf" srcId="{2E65791A-FF70-41C2-AF64-C7A3D09FFEDF}" destId="{FFF0E9D1-9CD6-4AA1-B5EE-A4C4E9EABF1A}" srcOrd="4" destOrd="0" presId="urn:microsoft.com/office/officeart/2005/8/layout/radial1"/>
    <dgm:cxn modelId="{A13604F5-D713-423A-913C-0508CA137AF3}" type="presParOf" srcId="{2E65791A-FF70-41C2-AF64-C7A3D09FFEDF}" destId="{DAED43F8-602F-4E49-95BF-71F867F27F45}" srcOrd="5" destOrd="0" presId="urn:microsoft.com/office/officeart/2005/8/layout/radial1"/>
    <dgm:cxn modelId="{A4A0857B-FCC2-48D0-ACAC-1958BB62A540}" type="presParOf" srcId="{DAED43F8-602F-4E49-95BF-71F867F27F45}" destId="{6C696841-D334-4971-8D38-DE4BD0C06C08}" srcOrd="0" destOrd="0" presId="urn:microsoft.com/office/officeart/2005/8/layout/radial1"/>
    <dgm:cxn modelId="{4FDD62A3-1EAA-4BB5-9B68-35A1769FC478}" type="presParOf" srcId="{2E65791A-FF70-41C2-AF64-C7A3D09FFEDF}" destId="{02CED471-B209-4ECA-BD02-8FBBA537B9C9}" srcOrd="6" destOrd="0" presId="urn:microsoft.com/office/officeart/2005/8/layout/radial1"/>
    <dgm:cxn modelId="{C14BF7A0-0C05-4F49-9807-65C1BC64FDCE}" type="presParOf" srcId="{2E65791A-FF70-41C2-AF64-C7A3D09FFEDF}" destId="{77422E6E-7A69-4FB1-927A-FBAE43300607}" srcOrd="7" destOrd="0" presId="urn:microsoft.com/office/officeart/2005/8/layout/radial1"/>
    <dgm:cxn modelId="{8611DEF8-98F2-4496-A924-BD31EB015797}" type="presParOf" srcId="{77422E6E-7A69-4FB1-927A-FBAE43300607}" destId="{63BA8011-F17F-4793-BC83-4A95D515EB62}" srcOrd="0" destOrd="0" presId="urn:microsoft.com/office/officeart/2005/8/layout/radial1"/>
    <dgm:cxn modelId="{0F9DE742-D6A0-485E-B6F1-16ECDAF4503F}" type="presParOf" srcId="{2E65791A-FF70-41C2-AF64-C7A3D09FFEDF}" destId="{5C4B652B-AB8A-469C-A4DB-8ECB188E3899}" srcOrd="8" destOrd="0" presId="urn:microsoft.com/office/officeart/2005/8/layout/radial1"/>
    <dgm:cxn modelId="{098CA1D1-ABD2-4543-A61A-50D227AA7403}" type="presParOf" srcId="{2E65791A-FF70-41C2-AF64-C7A3D09FFEDF}" destId="{B725B14A-C35D-4FD9-BFBE-B0D6765C3C74}" srcOrd="9" destOrd="0" presId="urn:microsoft.com/office/officeart/2005/8/layout/radial1"/>
    <dgm:cxn modelId="{BCC8506E-AA43-4CD5-8338-69DEE79D02C1}" type="presParOf" srcId="{B725B14A-C35D-4FD9-BFBE-B0D6765C3C74}" destId="{A523BCCD-59E1-4EB7-8253-82E40962244F}" srcOrd="0" destOrd="0" presId="urn:microsoft.com/office/officeart/2005/8/layout/radial1"/>
    <dgm:cxn modelId="{9EA90331-2422-4D56-BE3A-B48F4BFB4A76}" type="presParOf" srcId="{2E65791A-FF70-41C2-AF64-C7A3D09FFEDF}" destId="{6185D33D-8617-438A-BB80-BB314D3D95EA}" srcOrd="10" destOrd="0" presId="urn:microsoft.com/office/officeart/2005/8/layout/radial1"/>
    <dgm:cxn modelId="{0EDC46F8-B9DE-47F7-9420-654F8BA87849}" type="presParOf" srcId="{2E65791A-FF70-41C2-AF64-C7A3D09FFEDF}" destId="{E2D112B4-6883-4205-AC3A-C85F5A162EA3}" srcOrd="11" destOrd="0" presId="urn:microsoft.com/office/officeart/2005/8/layout/radial1"/>
    <dgm:cxn modelId="{80163303-DDFB-4696-A01D-84598B8DD153}" type="presParOf" srcId="{E2D112B4-6883-4205-AC3A-C85F5A162EA3}" destId="{D7A0A5A1-524D-4214-AC4D-05A9614594B3}" srcOrd="0" destOrd="0" presId="urn:microsoft.com/office/officeart/2005/8/layout/radial1"/>
    <dgm:cxn modelId="{C112EA70-3C61-4A38-8E62-9919C2DBC720}" type="presParOf" srcId="{2E65791A-FF70-41C2-AF64-C7A3D09FFEDF}" destId="{E318088B-1F34-4E95-8C88-84514A780E3E}" srcOrd="12" destOrd="0" presId="urn:microsoft.com/office/officeart/2005/8/layout/radial1"/>
  </dgm:cxnLst>
  <dgm:bg/>
  <dgm:whole>
    <a:ln w="635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72A84-246D-4070-AA97-80E0459C64B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796007F0-B579-43B6-9D8A-199F8A6BE22F}">
      <dgm:prSet phldrT="[Text]" custT="1"/>
      <dgm:spPr>
        <a:xfrm>
          <a:off x="2299171" y="1156171"/>
          <a:ext cx="888057" cy="888057"/>
        </a:xfrm>
        <a:prstGeom prst="roundRect">
          <a:avLst/>
        </a:prstGeom>
        <a:solidFill>
          <a:srgbClr val="ED7D31">
            <a:lumMod val="20000"/>
            <a:lumOff val="80000"/>
          </a:srgbClr>
        </a:solidFill>
        <a:ln w="25400" cap="flat" cmpd="sng" algn="ctr">
          <a:solidFill>
            <a:sysClr val="window" lastClr="FFFFFF">
              <a:hueOff val="0"/>
              <a:satOff val="0"/>
              <a:lumOff val="0"/>
              <a:alphaOff val="0"/>
            </a:sysClr>
          </a:solidFill>
          <a:prstDash val="solid"/>
          <a:miter lim="800000"/>
        </a:ln>
        <a:effectLst>
          <a:glow rad="63500">
            <a:srgbClr val="ED7D31">
              <a:satMod val="175000"/>
              <a:alpha val="40000"/>
            </a:srgbClr>
          </a:glow>
        </a:effectLst>
      </dgm:spPr>
      <dgm:t>
        <a:bodyPr/>
        <a:lstStyle/>
        <a:p>
          <a:pPr>
            <a:buNone/>
          </a:pPr>
          <a:r>
            <a:rPr lang="en-GB" sz="1000">
              <a:solidFill>
                <a:sysClr val="windowText" lastClr="000000"/>
              </a:solidFill>
              <a:latin typeface="Verdana" panose="020B0604030504040204" pitchFamily="34" charset="0"/>
              <a:ea typeface="Verdana" panose="020B0604030504040204" pitchFamily="34" charset="0"/>
              <a:cs typeface="+mn-cs"/>
            </a:rPr>
            <a:t>Society-focused</a:t>
          </a:r>
        </a:p>
      </dgm:t>
    </dgm:pt>
    <dgm:pt modelId="{38AD84BD-9A5E-4183-BC47-BDE5184C9C67}" type="parTrans" cxnId="{97E63682-19CB-4004-B45B-EB3FD9599680}">
      <dgm:prSet/>
      <dgm:spPr/>
      <dgm:t>
        <a:bodyPr/>
        <a:lstStyle/>
        <a:p>
          <a:endParaRPr lang="en-GB"/>
        </a:p>
      </dgm:t>
    </dgm:pt>
    <dgm:pt modelId="{6078CE9A-CE7C-4EF0-AF40-2FAA936D1772}" type="sibTrans" cxnId="{97E63682-19CB-4004-B45B-EB3FD9599680}">
      <dgm:prSet/>
      <dgm:spPr/>
      <dgm:t>
        <a:bodyPr/>
        <a:lstStyle/>
        <a:p>
          <a:endParaRPr lang="en-GB"/>
        </a:p>
      </dgm:t>
    </dgm:pt>
    <dgm:pt modelId="{000E9C09-262E-44E9-9A4C-B8E9CBAB3590}">
      <dgm:prSet phldrT="[Text]" custT="1"/>
      <dgm:spPr>
        <a:xfrm>
          <a:off x="2299171" y="1594"/>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Individual control of needs</a:t>
          </a:r>
        </a:p>
      </dgm:t>
    </dgm:pt>
    <dgm:pt modelId="{1AE39FB3-FA6E-44C3-9D03-E69CD821D307}" type="parTrans" cxnId="{ED903E0C-BA0D-4A70-BCD1-8FBC82E4C91E}">
      <dgm:prSet/>
      <dgm:spPr>
        <a:xfrm rot="16200000">
          <a:off x="2609940" y="1008343"/>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87746734-898B-4D95-BBD4-FEF0EB95FEAF}" type="sibTrans" cxnId="{ED903E0C-BA0D-4A70-BCD1-8FBC82E4C91E}">
      <dgm:prSet/>
      <dgm:spPr/>
      <dgm:t>
        <a:bodyPr/>
        <a:lstStyle/>
        <a:p>
          <a:endParaRPr lang="en-GB"/>
        </a:p>
      </dgm:t>
    </dgm:pt>
    <dgm:pt modelId="{BF9CAF1C-15E6-42AC-8627-00729F47AD2B}">
      <dgm:prSet phldrT="[Text]" custT="1"/>
      <dgm:spPr>
        <a:xfrm>
          <a:off x="2299171" y="2310748"/>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Access to information</a:t>
          </a:r>
        </a:p>
      </dgm:t>
    </dgm:pt>
    <dgm:pt modelId="{861CCAE9-BA18-4D04-82DD-102E455C3134}" type="parTrans" cxnId="{0488501F-1DA9-4C34-8C7C-51363F927909}">
      <dgm:prSet/>
      <dgm:spPr>
        <a:xfrm rot="5400000">
          <a:off x="2609940" y="2162920"/>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7146791E-184A-4189-8FF5-897A1D246291}" type="sibTrans" cxnId="{0488501F-1DA9-4C34-8C7C-51363F927909}">
      <dgm:prSet/>
      <dgm:spPr/>
      <dgm:t>
        <a:bodyPr/>
        <a:lstStyle/>
        <a:p>
          <a:endParaRPr lang="en-GB"/>
        </a:p>
      </dgm:t>
    </dgm:pt>
    <dgm:pt modelId="{30996EBF-F8F6-46DC-B7D8-4C32C2ECE397}">
      <dgm:prSet phldrT="[Text]" custT="1"/>
      <dgm:spPr>
        <a:xfrm>
          <a:off x="1299278" y="1733459"/>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Disabled people as tax-payers</a:t>
          </a:r>
        </a:p>
      </dgm:t>
    </dgm:pt>
    <dgm:pt modelId="{867664D0-2507-4900-BEBA-04A6AB9A9DD5}" type="parTrans" cxnId="{AC1F97A3-2789-4D97-A478-18F95F15ECE8}">
      <dgm:prSet/>
      <dgm:spPr>
        <a:xfrm rot="9000000">
          <a:off x="2109993" y="1874276"/>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E85A11DD-5629-44E1-AA7D-186F2DE43865}" type="sibTrans" cxnId="{AC1F97A3-2789-4D97-A478-18F95F15ECE8}">
      <dgm:prSet/>
      <dgm:spPr/>
      <dgm:t>
        <a:bodyPr/>
        <a:lstStyle/>
        <a:p>
          <a:endParaRPr lang="en-GB"/>
        </a:p>
      </dgm:t>
    </dgm:pt>
    <dgm:pt modelId="{D73A186B-CB54-4FD0-BECC-FE988B094F29}">
      <dgm:prSet phldrT="[Text]" custT="1"/>
      <dgm:spPr>
        <a:xfrm>
          <a:off x="1299278" y="578882"/>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900">
              <a:solidFill>
                <a:sysClr val="window" lastClr="FFFFFF"/>
              </a:solidFill>
              <a:latin typeface="Verdana" panose="020B0604030504040204" pitchFamily="34" charset="0"/>
              <a:ea typeface="Verdana" panose="020B0604030504040204" pitchFamily="34" charset="0"/>
              <a:cs typeface="+mn-cs"/>
            </a:rPr>
            <a:t>Accessible environment</a:t>
          </a:r>
        </a:p>
      </dgm:t>
    </dgm:pt>
    <dgm:pt modelId="{53631100-A571-4EDB-9B85-19A33FDB7905}" type="parTrans" cxnId="{8AA40144-36F9-493D-95BA-A6ACA9888B81}">
      <dgm:prSet/>
      <dgm:spPr>
        <a:xfrm rot="12600000">
          <a:off x="2109993" y="1296987"/>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408ACAF4-E924-473E-8D58-EAA09683891A}" type="sibTrans" cxnId="{8AA40144-36F9-493D-95BA-A6ACA9888B81}">
      <dgm:prSet/>
      <dgm:spPr/>
      <dgm:t>
        <a:bodyPr/>
        <a:lstStyle/>
        <a:p>
          <a:endParaRPr lang="en-GB"/>
        </a:p>
      </dgm:t>
    </dgm:pt>
    <dgm:pt modelId="{9655EA1F-C280-4DC1-8CBA-23293D20C396}">
      <dgm:prSet custT="1"/>
      <dgm:spPr>
        <a:xfrm>
          <a:off x="3299064" y="578882"/>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000">
              <a:solidFill>
                <a:sysClr val="window" lastClr="FFFFFF"/>
              </a:solidFill>
              <a:latin typeface="Verdana" panose="020B0604030504040204" pitchFamily="34" charset="0"/>
              <a:ea typeface="Verdana" panose="020B0604030504040204" pitchFamily="34" charset="0"/>
              <a:cs typeface="+mn-cs"/>
            </a:rPr>
            <a:t>Inclusive education</a:t>
          </a:r>
        </a:p>
      </dgm:t>
    </dgm:pt>
    <dgm:pt modelId="{25C17CFA-3D72-44AC-85C3-1062A372BC26}" type="parTrans" cxnId="{B3349052-CD52-47CF-B0EE-6D027D837E52}">
      <dgm:prSet/>
      <dgm:spPr>
        <a:xfrm rot="19800000">
          <a:off x="3109886" y="1296987"/>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8992D1CC-9028-441E-BF37-1086BC394B64}" type="sibTrans" cxnId="{B3349052-CD52-47CF-B0EE-6D027D837E52}">
      <dgm:prSet/>
      <dgm:spPr/>
      <dgm:t>
        <a:bodyPr/>
        <a:lstStyle/>
        <a:p>
          <a:endParaRPr lang="en-GB"/>
        </a:p>
      </dgm:t>
    </dgm:pt>
    <dgm:pt modelId="{882AD13F-3F8D-44C6-8C19-55C26C7E975B}">
      <dgm:prSet custT="1"/>
      <dgm:spPr>
        <a:xfrm>
          <a:off x="3299064" y="1733459"/>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900">
              <a:solidFill>
                <a:sysClr val="window" lastClr="FFFFFF"/>
              </a:solidFill>
              <a:latin typeface="Verdana" panose="020B0604030504040204" pitchFamily="34" charset="0"/>
              <a:ea typeface="Verdana" panose="020B0604030504040204" pitchFamily="34" charset="0"/>
              <a:cs typeface="+mn-cs"/>
            </a:rPr>
            <a:t>Supported 'open' employment</a:t>
          </a:r>
        </a:p>
      </dgm:t>
    </dgm:pt>
    <dgm:pt modelId="{04CE9B41-1609-4E0D-AAE9-C1E1EB4F86CC}" type="parTrans" cxnId="{8872B0C0-124D-46B1-8933-3FDC46B775F7}">
      <dgm:prSet/>
      <dgm:spPr>
        <a:xfrm rot="1800000">
          <a:off x="3109886" y="1874276"/>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E139CBA4-78D3-4B34-9223-FF88C692CB70}" type="sibTrans" cxnId="{8872B0C0-124D-46B1-8933-3FDC46B775F7}">
      <dgm:prSet/>
      <dgm:spPr/>
      <dgm:t>
        <a:bodyPr/>
        <a:lstStyle/>
        <a:p>
          <a:endParaRPr lang="en-GB"/>
        </a:p>
      </dgm:t>
    </dgm:pt>
    <dgm:pt modelId="{DC02AEBF-6749-4335-B852-9A36BAB956DF}" type="pres">
      <dgm:prSet presAssocID="{EC772A84-246D-4070-AA97-80E0459C64BF}" presName="cycle" presStyleCnt="0">
        <dgm:presLayoutVars>
          <dgm:chMax val="1"/>
          <dgm:dir/>
          <dgm:animLvl val="ctr"/>
          <dgm:resizeHandles val="exact"/>
        </dgm:presLayoutVars>
      </dgm:prSet>
      <dgm:spPr/>
      <dgm:t>
        <a:bodyPr/>
        <a:lstStyle/>
        <a:p>
          <a:endParaRPr lang="en-GB"/>
        </a:p>
      </dgm:t>
    </dgm:pt>
    <dgm:pt modelId="{84E4A9C7-7AF3-4365-B683-6BC5D912DD90}" type="pres">
      <dgm:prSet presAssocID="{796007F0-B579-43B6-9D8A-199F8A6BE22F}" presName="centerShape" presStyleLbl="node0" presStyleIdx="0" presStyleCnt="1"/>
      <dgm:spPr>
        <a:prstGeom prst="roundRect">
          <a:avLst/>
        </a:prstGeom>
      </dgm:spPr>
      <dgm:t>
        <a:bodyPr/>
        <a:lstStyle/>
        <a:p>
          <a:endParaRPr lang="en-GB"/>
        </a:p>
      </dgm:t>
    </dgm:pt>
    <dgm:pt modelId="{2AB2F90A-2084-49F0-AF9B-4B64864343C7}" type="pres">
      <dgm:prSet presAssocID="{1AE39FB3-FA6E-44C3-9D03-E69CD821D307}" presName="Name9" presStyleLbl="parChTrans1D2" presStyleIdx="0" presStyleCnt="6"/>
      <dgm:spPr/>
      <dgm:t>
        <a:bodyPr/>
        <a:lstStyle/>
        <a:p>
          <a:endParaRPr lang="en-GB"/>
        </a:p>
      </dgm:t>
    </dgm:pt>
    <dgm:pt modelId="{BA959801-912D-4706-B9A2-7B6E3640B09B}" type="pres">
      <dgm:prSet presAssocID="{1AE39FB3-FA6E-44C3-9D03-E69CD821D307}" presName="connTx" presStyleLbl="parChTrans1D2" presStyleIdx="0" presStyleCnt="6"/>
      <dgm:spPr/>
      <dgm:t>
        <a:bodyPr/>
        <a:lstStyle/>
        <a:p>
          <a:endParaRPr lang="en-GB"/>
        </a:p>
      </dgm:t>
    </dgm:pt>
    <dgm:pt modelId="{A9C6A3C3-3892-4BAC-AC88-9B1CAB08B63A}" type="pres">
      <dgm:prSet presAssocID="{000E9C09-262E-44E9-9A4C-B8E9CBAB3590}" presName="node" presStyleLbl="node1" presStyleIdx="0" presStyleCnt="6">
        <dgm:presLayoutVars>
          <dgm:bulletEnabled val="1"/>
        </dgm:presLayoutVars>
      </dgm:prSet>
      <dgm:spPr>
        <a:prstGeom prst="roundRect">
          <a:avLst/>
        </a:prstGeom>
      </dgm:spPr>
      <dgm:t>
        <a:bodyPr/>
        <a:lstStyle/>
        <a:p>
          <a:endParaRPr lang="en-GB"/>
        </a:p>
      </dgm:t>
    </dgm:pt>
    <dgm:pt modelId="{3A4200CD-1AD8-4B8B-B0C5-B74C0E700ABA}" type="pres">
      <dgm:prSet presAssocID="{25C17CFA-3D72-44AC-85C3-1062A372BC26}" presName="Name9" presStyleLbl="parChTrans1D2" presStyleIdx="1" presStyleCnt="6"/>
      <dgm:spPr/>
      <dgm:t>
        <a:bodyPr/>
        <a:lstStyle/>
        <a:p>
          <a:endParaRPr lang="en-GB"/>
        </a:p>
      </dgm:t>
    </dgm:pt>
    <dgm:pt modelId="{7B8F4CF0-88CF-4B46-99E5-91D5ADFE1E1D}" type="pres">
      <dgm:prSet presAssocID="{25C17CFA-3D72-44AC-85C3-1062A372BC26}" presName="connTx" presStyleLbl="parChTrans1D2" presStyleIdx="1" presStyleCnt="6"/>
      <dgm:spPr/>
      <dgm:t>
        <a:bodyPr/>
        <a:lstStyle/>
        <a:p>
          <a:endParaRPr lang="en-GB"/>
        </a:p>
      </dgm:t>
    </dgm:pt>
    <dgm:pt modelId="{B41A4322-2D67-43FE-9518-B7FC78E85C64}" type="pres">
      <dgm:prSet presAssocID="{9655EA1F-C280-4DC1-8CBA-23293D20C396}" presName="node" presStyleLbl="node1" presStyleIdx="1" presStyleCnt="6">
        <dgm:presLayoutVars>
          <dgm:bulletEnabled val="1"/>
        </dgm:presLayoutVars>
      </dgm:prSet>
      <dgm:spPr>
        <a:prstGeom prst="roundRect">
          <a:avLst/>
        </a:prstGeom>
      </dgm:spPr>
      <dgm:t>
        <a:bodyPr/>
        <a:lstStyle/>
        <a:p>
          <a:endParaRPr lang="en-GB"/>
        </a:p>
      </dgm:t>
    </dgm:pt>
    <dgm:pt modelId="{B36A4666-F1C7-42F3-8756-ECCE382CD7BB}" type="pres">
      <dgm:prSet presAssocID="{04CE9B41-1609-4E0D-AAE9-C1E1EB4F86CC}" presName="Name9" presStyleLbl="parChTrans1D2" presStyleIdx="2" presStyleCnt="6"/>
      <dgm:spPr/>
      <dgm:t>
        <a:bodyPr/>
        <a:lstStyle/>
        <a:p>
          <a:endParaRPr lang="en-GB"/>
        </a:p>
      </dgm:t>
    </dgm:pt>
    <dgm:pt modelId="{F5C81F7E-24CA-48BE-9377-A930C6648ED7}" type="pres">
      <dgm:prSet presAssocID="{04CE9B41-1609-4E0D-AAE9-C1E1EB4F86CC}" presName="connTx" presStyleLbl="parChTrans1D2" presStyleIdx="2" presStyleCnt="6"/>
      <dgm:spPr/>
      <dgm:t>
        <a:bodyPr/>
        <a:lstStyle/>
        <a:p>
          <a:endParaRPr lang="en-GB"/>
        </a:p>
      </dgm:t>
    </dgm:pt>
    <dgm:pt modelId="{17B877B3-501F-4EA3-BB4C-F2BA7EDAB981}" type="pres">
      <dgm:prSet presAssocID="{882AD13F-3F8D-44C6-8C19-55C26C7E975B}" presName="node" presStyleLbl="node1" presStyleIdx="2" presStyleCnt="6">
        <dgm:presLayoutVars>
          <dgm:bulletEnabled val="1"/>
        </dgm:presLayoutVars>
      </dgm:prSet>
      <dgm:spPr>
        <a:prstGeom prst="roundRect">
          <a:avLst/>
        </a:prstGeom>
      </dgm:spPr>
      <dgm:t>
        <a:bodyPr/>
        <a:lstStyle/>
        <a:p>
          <a:endParaRPr lang="en-GB"/>
        </a:p>
      </dgm:t>
    </dgm:pt>
    <dgm:pt modelId="{C1E4D555-A139-4C87-A03D-D75BCDB6B1AA}" type="pres">
      <dgm:prSet presAssocID="{861CCAE9-BA18-4D04-82DD-102E455C3134}" presName="Name9" presStyleLbl="parChTrans1D2" presStyleIdx="3" presStyleCnt="6"/>
      <dgm:spPr/>
      <dgm:t>
        <a:bodyPr/>
        <a:lstStyle/>
        <a:p>
          <a:endParaRPr lang="en-GB"/>
        </a:p>
      </dgm:t>
    </dgm:pt>
    <dgm:pt modelId="{31E8C941-B87D-4DE6-96CE-76B7C1280112}" type="pres">
      <dgm:prSet presAssocID="{861CCAE9-BA18-4D04-82DD-102E455C3134}" presName="connTx" presStyleLbl="parChTrans1D2" presStyleIdx="3" presStyleCnt="6"/>
      <dgm:spPr/>
      <dgm:t>
        <a:bodyPr/>
        <a:lstStyle/>
        <a:p>
          <a:endParaRPr lang="en-GB"/>
        </a:p>
      </dgm:t>
    </dgm:pt>
    <dgm:pt modelId="{FBF99114-93C6-4410-BB36-CBD1F66DB50A}" type="pres">
      <dgm:prSet presAssocID="{BF9CAF1C-15E6-42AC-8627-00729F47AD2B}" presName="node" presStyleLbl="node1" presStyleIdx="3" presStyleCnt="6">
        <dgm:presLayoutVars>
          <dgm:bulletEnabled val="1"/>
        </dgm:presLayoutVars>
      </dgm:prSet>
      <dgm:spPr>
        <a:prstGeom prst="roundRect">
          <a:avLst/>
        </a:prstGeom>
      </dgm:spPr>
      <dgm:t>
        <a:bodyPr/>
        <a:lstStyle/>
        <a:p>
          <a:endParaRPr lang="en-GB"/>
        </a:p>
      </dgm:t>
    </dgm:pt>
    <dgm:pt modelId="{2B9D374C-69DC-46D7-B92B-23C852C5C1D2}" type="pres">
      <dgm:prSet presAssocID="{867664D0-2507-4900-BEBA-04A6AB9A9DD5}" presName="Name9" presStyleLbl="parChTrans1D2" presStyleIdx="4" presStyleCnt="6"/>
      <dgm:spPr/>
      <dgm:t>
        <a:bodyPr/>
        <a:lstStyle/>
        <a:p>
          <a:endParaRPr lang="en-GB"/>
        </a:p>
      </dgm:t>
    </dgm:pt>
    <dgm:pt modelId="{317634D8-4E8B-42C2-BA83-75A34AC83E9E}" type="pres">
      <dgm:prSet presAssocID="{867664D0-2507-4900-BEBA-04A6AB9A9DD5}" presName="connTx" presStyleLbl="parChTrans1D2" presStyleIdx="4" presStyleCnt="6"/>
      <dgm:spPr/>
      <dgm:t>
        <a:bodyPr/>
        <a:lstStyle/>
        <a:p>
          <a:endParaRPr lang="en-GB"/>
        </a:p>
      </dgm:t>
    </dgm:pt>
    <dgm:pt modelId="{35351FF2-2AA6-4904-96E1-718593AAD15A}" type="pres">
      <dgm:prSet presAssocID="{30996EBF-F8F6-46DC-B7D8-4C32C2ECE397}" presName="node" presStyleLbl="node1" presStyleIdx="4" presStyleCnt="6">
        <dgm:presLayoutVars>
          <dgm:bulletEnabled val="1"/>
        </dgm:presLayoutVars>
      </dgm:prSet>
      <dgm:spPr>
        <a:prstGeom prst="roundRect">
          <a:avLst/>
        </a:prstGeom>
      </dgm:spPr>
      <dgm:t>
        <a:bodyPr/>
        <a:lstStyle/>
        <a:p>
          <a:endParaRPr lang="en-GB"/>
        </a:p>
      </dgm:t>
    </dgm:pt>
    <dgm:pt modelId="{480DC029-CAE2-4286-B50D-A1CF93C40C83}" type="pres">
      <dgm:prSet presAssocID="{53631100-A571-4EDB-9B85-19A33FDB7905}" presName="Name9" presStyleLbl="parChTrans1D2" presStyleIdx="5" presStyleCnt="6"/>
      <dgm:spPr/>
      <dgm:t>
        <a:bodyPr/>
        <a:lstStyle/>
        <a:p>
          <a:endParaRPr lang="en-GB"/>
        </a:p>
      </dgm:t>
    </dgm:pt>
    <dgm:pt modelId="{D29E1F58-BAE8-477F-A73D-F1E2D51831C4}" type="pres">
      <dgm:prSet presAssocID="{53631100-A571-4EDB-9B85-19A33FDB7905}" presName="connTx" presStyleLbl="parChTrans1D2" presStyleIdx="5" presStyleCnt="6"/>
      <dgm:spPr/>
      <dgm:t>
        <a:bodyPr/>
        <a:lstStyle/>
        <a:p>
          <a:endParaRPr lang="en-GB"/>
        </a:p>
      </dgm:t>
    </dgm:pt>
    <dgm:pt modelId="{25F69141-1EA4-48B7-B5AF-919F5FDC6CBF}" type="pres">
      <dgm:prSet presAssocID="{D73A186B-CB54-4FD0-BECC-FE988B094F29}" presName="node" presStyleLbl="node1" presStyleIdx="5" presStyleCnt="6">
        <dgm:presLayoutVars>
          <dgm:bulletEnabled val="1"/>
        </dgm:presLayoutVars>
      </dgm:prSet>
      <dgm:spPr>
        <a:prstGeom prst="roundRect">
          <a:avLst/>
        </a:prstGeom>
      </dgm:spPr>
      <dgm:t>
        <a:bodyPr/>
        <a:lstStyle/>
        <a:p>
          <a:endParaRPr lang="en-GB"/>
        </a:p>
      </dgm:t>
    </dgm:pt>
  </dgm:ptLst>
  <dgm:cxnLst>
    <dgm:cxn modelId="{3D6BC3B6-67F4-41F4-A2D0-71DB28419059}" type="presOf" srcId="{25C17CFA-3D72-44AC-85C3-1062A372BC26}" destId="{7B8F4CF0-88CF-4B46-99E5-91D5ADFE1E1D}" srcOrd="1" destOrd="0" presId="urn:microsoft.com/office/officeart/2005/8/layout/radial1"/>
    <dgm:cxn modelId="{23C3C08B-345F-4D27-8584-DCCCF05D6B5D}" type="presOf" srcId="{000E9C09-262E-44E9-9A4C-B8E9CBAB3590}" destId="{A9C6A3C3-3892-4BAC-AC88-9B1CAB08B63A}" srcOrd="0" destOrd="0" presId="urn:microsoft.com/office/officeart/2005/8/layout/radial1"/>
    <dgm:cxn modelId="{F0A7077D-5B59-455D-AB47-54113D5AD9B5}" type="presOf" srcId="{867664D0-2507-4900-BEBA-04A6AB9A9DD5}" destId="{2B9D374C-69DC-46D7-B92B-23C852C5C1D2}" srcOrd="0" destOrd="0" presId="urn:microsoft.com/office/officeart/2005/8/layout/radial1"/>
    <dgm:cxn modelId="{E39DC10C-7AAF-4870-91FA-9AF35C06CCE6}" type="presOf" srcId="{9655EA1F-C280-4DC1-8CBA-23293D20C396}" destId="{B41A4322-2D67-43FE-9518-B7FC78E85C64}" srcOrd="0" destOrd="0" presId="urn:microsoft.com/office/officeart/2005/8/layout/radial1"/>
    <dgm:cxn modelId="{AC7BA995-DEF6-4378-A595-C102712A8C7E}" type="presOf" srcId="{882AD13F-3F8D-44C6-8C19-55C26C7E975B}" destId="{17B877B3-501F-4EA3-BB4C-F2BA7EDAB981}" srcOrd="0" destOrd="0" presId="urn:microsoft.com/office/officeart/2005/8/layout/radial1"/>
    <dgm:cxn modelId="{8872B0C0-124D-46B1-8933-3FDC46B775F7}" srcId="{796007F0-B579-43B6-9D8A-199F8A6BE22F}" destId="{882AD13F-3F8D-44C6-8C19-55C26C7E975B}" srcOrd="2" destOrd="0" parTransId="{04CE9B41-1609-4E0D-AAE9-C1E1EB4F86CC}" sibTransId="{E139CBA4-78D3-4B34-9223-FF88C692CB70}"/>
    <dgm:cxn modelId="{8AA40144-36F9-493D-95BA-A6ACA9888B81}" srcId="{796007F0-B579-43B6-9D8A-199F8A6BE22F}" destId="{D73A186B-CB54-4FD0-BECC-FE988B094F29}" srcOrd="5" destOrd="0" parTransId="{53631100-A571-4EDB-9B85-19A33FDB7905}" sibTransId="{408ACAF4-E924-473E-8D58-EAA09683891A}"/>
    <dgm:cxn modelId="{BCAAF0DE-558E-43A9-BD18-6A4D718AA629}" type="presOf" srcId="{53631100-A571-4EDB-9B85-19A33FDB7905}" destId="{D29E1F58-BAE8-477F-A73D-F1E2D51831C4}" srcOrd="1" destOrd="0" presId="urn:microsoft.com/office/officeart/2005/8/layout/radial1"/>
    <dgm:cxn modelId="{196D03AB-C693-4248-BED1-430A2AC272E2}" type="presOf" srcId="{861CCAE9-BA18-4D04-82DD-102E455C3134}" destId="{C1E4D555-A139-4C87-A03D-D75BCDB6B1AA}" srcOrd="0" destOrd="0" presId="urn:microsoft.com/office/officeart/2005/8/layout/radial1"/>
    <dgm:cxn modelId="{23B988F8-19AD-4668-96E7-F47D4BE7EBD4}" type="presOf" srcId="{30996EBF-F8F6-46DC-B7D8-4C32C2ECE397}" destId="{35351FF2-2AA6-4904-96E1-718593AAD15A}" srcOrd="0" destOrd="0" presId="urn:microsoft.com/office/officeart/2005/8/layout/radial1"/>
    <dgm:cxn modelId="{31E34EB2-8DF6-47F8-AF17-78A2ECF7F9EB}" type="presOf" srcId="{25C17CFA-3D72-44AC-85C3-1062A372BC26}" destId="{3A4200CD-1AD8-4B8B-B0C5-B74C0E700ABA}" srcOrd="0" destOrd="0" presId="urn:microsoft.com/office/officeart/2005/8/layout/radial1"/>
    <dgm:cxn modelId="{A206E35D-9A1F-4F5F-8CC5-7FF21A2B2355}" type="presOf" srcId="{53631100-A571-4EDB-9B85-19A33FDB7905}" destId="{480DC029-CAE2-4286-B50D-A1CF93C40C83}" srcOrd="0" destOrd="0" presId="urn:microsoft.com/office/officeart/2005/8/layout/radial1"/>
    <dgm:cxn modelId="{ED903E0C-BA0D-4A70-BCD1-8FBC82E4C91E}" srcId="{796007F0-B579-43B6-9D8A-199F8A6BE22F}" destId="{000E9C09-262E-44E9-9A4C-B8E9CBAB3590}" srcOrd="0" destOrd="0" parTransId="{1AE39FB3-FA6E-44C3-9D03-E69CD821D307}" sibTransId="{87746734-898B-4D95-BBD4-FEF0EB95FEAF}"/>
    <dgm:cxn modelId="{F285E7E9-74FA-4DF2-9760-7A94F273E933}" type="presOf" srcId="{1AE39FB3-FA6E-44C3-9D03-E69CD821D307}" destId="{2AB2F90A-2084-49F0-AF9B-4B64864343C7}" srcOrd="0" destOrd="0" presId="urn:microsoft.com/office/officeart/2005/8/layout/radial1"/>
    <dgm:cxn modelId="{AC1F97A3-2789-4D97-A478-18F95F15ECE8}" srcId="{796007F0-B579-43B6-9D8A-199F8A6BE22F}" destId="{30996EBF-F8F6-46DC-B7D8-4C32C2ECE397}" srcOrd="4" destOrd="0" parTransId="{867664D0-2507-4900-BEBA-04A6AB9A9DD5}" sibTransId="{E85A11DD-5629-44E1-AA7D-186F2DE43865}"/>
    <dgm:cxn modelId="{66C1C9EF-B0DA-490A-AA27-E2AA1BB5EC32}" type="presOf" srcId="{796007F0-B579-43B6-9D8A-199F8A6BE22F}" destId="{84E4A9C7-7AF3-4365-B683-6BC5D912DD90}" srcOrd="0" destOrd="0" presId="urn:microsoft.com/office/officeart/2005/8/layout/radial1"/>
    <dgm:cxn modelId="{97E63682-19CB-4004-B45B-EB3FD9599680}" srcId="{EC772A84-246D-4070-AA97-80E0459C64BF}" destId="{796007F0-B579-43B6-9D8A-199F8A6BE22F}" srcOrd="0" destOrd="0" parTransId="{38AD84BD-9A5E-4183-BC47-BDE5184C9C67}" sibTransId="{6078CE9A-CE7C-4EF0-AF40-2FAA936D1772}"/>
    <dgm:cxn modelId="{1D42295F-BF45-4200-8817-163D5F164EAB}" type="presOf" srcId="{EC772A84-246D-4070-AA97-80E0459C64BF}" destId="{DC02AEBF-6749-4335-B852-9A36BAB956DF}" srcOrd="0" destOrd="0" presId="urn:microsoft.com/office/officeart/2005/8/layout/radial1"/>
    <dgm:cxn modelId="{FCE3A322-75EE-40BF-A7BD-52854DDBED5E}" type="presOf" srcId="{BF9CAF1C-15E6-42AC-8627-00729F47AD2B}" destId="{FBF99114-93C6-4410-BB36-CBD1F66DB50A}" srcOrd="0" destOrd="0" presId="urn:microsoft.com/office/officeart/2005/8/layout/radial1"/>
    <dgm:cxn modelId="{A2AD1BC0-F248-43B6-B347-B8066C16629A}" type="presOf" srcId="{867664D0-2507-4900-BEBA-04A6AB9A9DD5}" destId="{317634D8-4E8B-42C2-BA83-75A34AC83E9E}" srcOrd="1" destOrd="0" presId="urn:microsoft.com/office/officeart/2005/8/layout/radial1"/>
    <dgm:cxn modelId="{8CA341DC-B1B4-4355-B282-DAC98069A1F9}" type="presOf" srcId="{04CE9B41-1609-4E0D-AAE9-C1E1EB4F86CC}" destId="{B36A4666-F1C7-42F3-8756-ECCE382CD7BB}" srcOrd="0" destOrd="0" presId="urn:microsoft.com/office/officeart/2005/8/layout/radial1"/>
    <dgm:cxn modelId="{3E023898-118A-41A6-8675-530F0CAC5B88}" type="presOf" srcId="{1AE39FB3-FA6E-44C3-9D03-E69CD821D307}" destId="{BA959801-912D-4706-B9A2-7B6E3640B09B}" srcOrd="1" destOrd="0" presId="urn:microsoft.com/office/officeart/2005/8/layout/radial1"/>
    <dgm:cxn modelId="{B3349052-CD52-47CF-B0EE-6D027D837E52}" srcId="{796007F0-B579-43B6-9D8A-199F8A6BE22F}" destId="{9655EA1F-C280-4DC1-8CBA-23293D20C396}" srcOrd="1" destOrd="0" parTransId="{25C17CFA-3D72-44AC-85C3-1062A372BC26}" sibTransId="{8992D1CC-9028-441E-BF37-1086BC394B64}"/>
    <dgm:cxn modelId="{54C875D2-2A38-4ADF-99E9-13A9B074EDD1}" type="presOf" srcId="{D73A186B-CB54-4FD0-BECC-FE988B094F29}" destId="{25F69141-1EA4-48B7-B5AF-919F5FDC6CBF}" srcOrd="0" destOrd="0" presId="urn:microsoft.com/office/officeart/2005/8/layout/radial1"/>
    <dgm:cxn modelId="{CF491164-FF7C-4E4E-AC55-FBA623340039}" type="presOf" srcId="{861CCAE9-BA18-4D04-82DD-102E455C3134}" destId="{31E8C941-B87D-4DE6-96CE-76B7C1280112}" srcOrd="1" destOrd="0" presId="urn:microsoft.com/office/officeart/2005/8/layout/radial1"/>
    <dgm:cxn modelId="{0488501F-1DA9-4C34-8C7C-51363F927909}" srcId="{796007F0-B579-43B6-9D8A-199F8A6BE22F}" destId="{BF9CAF1C-15E6-42AC-8627-00729F47AD2B}" srcOrd="3" destOrd="0" parTransId="{861CCAE9-BA18-4D04-82DD-102E455C3134}" sibTransId="{7146791E-184A-4189-8FF5-897A1D246291}"/>
    <dgm:cxn modelId="{27DBBBFF-107D-4E80-A0A1-D38758029834}" type="presOf" srcId="{04CE9B41-1609-4E0D-AAE9-C1E1EB4F86CC}" destId="{F5C81F7E-24CA-48BE-9377-A930C6648ED7}" srcOrd="1" destOrd="0" presId="urn:microsoft.com/office/officeart/2005/8/layout/radial1"/>
    <dgm:cxn modelId="{E65FE5A5-5F1D-47E2-AC5F-A3E9F67750CF}" type="presParOf" srcId="{DC02AEBF-6749-4335-B852-9A36BAB956DF}" destId="{84E4A9C7-7AF3-4365-B683-6BC5D912DD90}" srcOrd="0" destOrd="0" presId="urn:microsoft.com/office/officeart/2005/8/layout/radial1"/>
    <dgm:cxn modelId="{2168E469-BB60-4489-93B2-B79C5E137D04}" type="presParOf" srcId="{DC02AEBF-6749-4335-B852-9A36BAB956DF}" destId="{2AB2F90A-2084-49F0-AF9B-4B64864343C7}" srcOrd="1" destOrd="0" presId="urn:microsoft.com/office/officeart/2005/8/layout/radial1"/>
    <dgm:cxn modelId="{67F771CA-59CF-4CBD-A1EB-7B97A0437BE4}" type="presParOf" srcId="{2AB2F90A-2084-49F0-AF9B-4B64864343C7}" destId="{BA959801-912D-4706-B9A2-7B6E3640B09B}" srcOrd="0" destOrd="0" presId="urn:microsoft.com/office/officeart/2005/8/layout/radial1"/>
    <dgm:cxn modelId="{EB5C4F41-D76C-43C2-8C90-3B91F1AADBDA}" type="presParOf" srcId="{DC02AEBF-6749-4335-B852-9A36BAB956DF}" destId="{A9C6A3C3-3892-4BAC-AC88-9B1CAB08B63A}" srcOrd="2" destOrd="0" presId="urn:microsoft.com/office/officeart/2005/8/layout/radial1"/>
    <dgm:cxn modelId="{7B15AC17-BC3D-4773-82DB-BF30DD5F37B7}" type="presParOf" srcId="{DC02AEBF-6749-4335-B852-9A36BAB956DF}" destId="{3A4200CD-1AD8-4B8B-B0C5-B74C0E700ABA}" srcOrd="3" destOrd="0" presId="urn:microsoft.com/office/officeart/2005/8/layout/radial1"/>
    <dgm:cxn modelId="{72E56EB4-FA59-4B88-BB27-F2CC0B55127F}" type="presParOf" srcId="{3A4200CD-1AD8-4B8B-B0C5-B74C0E700ABA}" destId="{7B8F4CF0-88CF-4B46-99E5-91D5ADFE1E1D}" srcOrd="0" destOrd="0" presId="urn:microsoft.com/office/officeart/2005/8/layout/radial1"/>
    <dgm:cxn modelId="{F341D9E7-26ED-48AE-AAAB-ADA3F8C54718}" type="presParOf" srcId="{DC02AEBF-6749-4335-B852-9A36BAB956DF}" destId="{B41A4322-2D67-43FE-9518-B7FC78E85C64}" srcOrd="4" destOrd="0" presId="urn:microsoft.com/office/officeart/2005/8/layout/radial1"/>
    <dgm:cxn modelId="{04FBC108-96C9-43A7-9750-E0715EA50C74}" type="presParOf" srcId="{DC02AEBF-6749-4335-B852-9A36BAB956DF}" destId="{B36A4666-F1C7-42F3-8756-ECCE382CD7BB}" srcOrd="5" destOrd="0" presId="urn:microsoft.com/office/officeart/2005/8/layout/radial1"/>
    <dgm:cxn modelId="{9D2B7707-289B-4FAB-895E-3C23A37D84B1}" type="presParOf" srcId="{B36A4666-F1C7-42F3-8756-ECCE382CD7BB}" destId="{F5C81F7E-24CA-48BE-9377-A930C6648ED7}" srcOrd="0" destOrd="0" presId="urn:microsoft.com/office/officeart/2005/8/layout/radial1"/>
    <dgm:cxn modelId="{B4C53D5C-0E98-4382-9D8C-4ECFA6363F4B}" type="presParOf" srcId="{DC02AEBF-6749-4335-B852-9A36BAB956DF}" destId="{17B877B3-501F-4EA3-BB4C-F2BA7EDAB981}" srcOrd="6" destOrd="0" presId="urn:microsoft.com/office/officeart/2005/8/layout/radial1"/>
    <dgm:cxn modelId="{B3FC55B6-BEFA-414C-8914-4303B53EB69E}" type="presParOf" srcId="{DC02AEBF-6749-4335-B852-9A36BAB956DF}" destId="{C1E4D555-A139-4C87-A03D-D75BCDB6B1AA}" srcOrd="7" destOrd="0" presId="urn:microsoft.com/office/officeart/2005/8/layout/radial1"/>
    <dgm:cxn modelId="{BCCE585B-E43E-4E65-9F26-14A43A7BD54E}" type="presParOf" srcId="{C1E4D555-A139-4C87-A03D-D75BCDB6B1AA}" destId="{31E8C941-B87D-4DE6-96CE-76B7C1280112}" srcOrd="0" destOrd="0" presId="urn:microsoft.com/office/officeart/2005/8/layout/radial1"/>
    <dgm:cxn modelId="{617E0C5A-A43A-4302-8D34-2484C8D0113B}" type="presParOf" srcId="{DC02AEBF-6749-4335-B852-9A36BAB956DF}" destId="{FBF99114-93C6-4410-BB36-CBD1F66DB50A}" srcOrd="8" destOrd="0" presId="urn:microsoft.com/office/officeart/2005/8/layout/radial1"/>
    <dgm:cxn modelId="{8C59E7A4-1A09-4472-9248-E6FE27658384}" type="presParOf" srcId="{DC02AEBF-6749-4335-B852-9A36BAB956DF}" destId="{2B9D374C-69DC-46D7-B92B-23C852C5C1D2}" srcOrd="9" destOrd="0" presId="urn:microsoft.com/office/officeart/2005/8/layout/radial1"/>
    <dgm:cxn modelId="{EFDAD44C-2954-4970-874C-B5C3C331444F}" type="presParOf" srcId="{2B9D374C-69DC-46D7-B92B-23C852C5C1D2}" destId="{317634D8-4E8B-42C2-BA83-75A34AC83E9E}" srcOrd="0" destOrd="0" presId="urn:microsoft.com/office/officeart/2005/8/layout/radial1"/>
    <dgm:cxn modelId="{983E7258-E2BA-4F05-BE6D-04B5AA9FD9DE}" type="presParOf" srcId="{DC02AEBF-6749-4335-B852-9A36BAB956DF}" destId="{35351FF2-2AA6-4904-96E1-718593AAD15A}" srcOrd="10" destOrd="0" presId="urn:microsoft.com/office/officeart/2005/8/layout/radial1"/>
    <dgm:cxn modelId="{8F8E7A83-CDFD-4126-853E-B6EA6DD57AF3}" type="presParOf" srcId="{DC02AEBF-6749-4335-B852-9A36BAB956DF}" destId="{480DC029-CAE2-4286-B50D-A1CF93C40C83}" srcOrd="11" destOrd="0" presId="urn:microsoft.com/office/officeart/2005/8/layout/radial1"/>
    <dgm:cxn modelId="{BEC40972-BF13-4317-B51C-50984EABD813}" type="presParOf" srcId="{480DC029-CAE2-4286-B50D-A1CF93C40C83}" destId="{D29E1F58-BAE8-477F-A73D-F1E2D51831C4}" srcOrd="0" destOrd="0" presId="urn:microsoft.com/office/officeart/2005/8/layout/radial1"/>
    <dgm:cxn modelId="{5A26A459-7F5F-4B93-8747-D4D0606A3BED}" type="presParOf" srcId="{DC02AEBF-6749-4335-B852-9A36BAB956DF}" destId="{25F69141-1EA4-48B7-B5AF-919F5FDC6CBF}" srcOrd="12"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7277-FB75-432D-9FED-7632761223A8}">
      <dsp:nvSpPr>
        <dsp:cNvPr id="0" name=""/>
        <dsp:cNvSpPr/>
      </dsp:nvSpPr>
      <dsp:spPr>
        <a:xfrm>
          <a:off x="2302640" y="1159640"/>
          <a:ext cx="881119" cy="881119"/>
        </a:xfrm>
        <a:prstGeom prst="flowChartAlternateProcess">
          <a:avLst/>
        </a:prstGeom>
        <a:solidFill>
          <a:srgbClr val="1F497D">
            <a:lumMod val="20000"/>
            <a:lumOff val="80000"/>
          </a:srgbClr>
        </a:solidFill>
        <a:ln w="25400" cap="flat" cmpd="sng" algn="ctr">
          <a:solidFill>
            <a:sysClr val="window" lastClr="FFFFFF">
              <a:hueOff val="0"/>
              <a:satOff val="0"/>
              <a:lumOff val="0"/>
              <a:alphaOff val="0"/>
            </a:sysClr>
          </a:solidFill>
          <a:prstDash val="solid"/>
          <a:miter lim="800000"/>
        </a:ln>
        <a:effectLst>
          <a:glow rad="63500">
            <a:srgbClr val="4472C4">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Text" lastClr="000000"/>
              </a:solidFill>
              <a:latin typeface="Verdana" panose="020B0604030504040204" pitchFamily="34" charset="0"/>
              <a:ea typeface="Verdana" panose="020B0604030504040204" pitchFamily="34" charset="0"/>
              <a:cs typeface="+mn-cs"/>
            </a:rPr>
            <a:t>Impairment-centred</a:t>
          </a:r>
        </a:p>
      </dsp:txBody>
      <dsp:txXfrm>
        <a:off x="2345652" y="1202652"/>
        <a:ext cx="795095" cy="795095"/>
      </dsp:txXfrm>
    </dsp:sp>
    <dsp:sp modelId="{7181E516-F435-4E0D-8E46-0A408ED67189}">
      <dsp:nvSpPr>
        <dsp:cNvPr id="0" name=""/>
        <dsp:cNvSpPr/>
      </dsp:nvSpPr>
      <dsp:spPr>
        <a:xfrm rot="16200000">
          <a:off x="2610406" y="101239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2736560" y="1033485"/>
        <a:ext cx="0" cy="0"/>
      </dsp:txXfrm>
    </dsp:sp>
    <dsp:sp modelId="{1920B7E9-F805-4A94-91B0-5489BB489951}">
      <dsp:nvSpPr>
        <dsp:cNvPr id="0" name=""/>
        <dsp:cNvSpPr/>
      </dsp:nvSpPr>
      <dsp:spPr>
        <a:xfrm>
          <a:off x="2302640" y="12932"/>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Medical profession</a:t>
          </a:r>
        </a:p>
      </dsp:txBody>
      <dsp:txXfrm>
        <a:off x="2302640" y="12932"/>
        <a:ext cx="881119" cy="881119"/>
      </dsp:txXfrm>
    </dsp:sp>
    <dsp:sp modelId="{1513E4A6-2EF2-44F1-9538-0E3FEEA2D7B0}">
      <dsp:nvSpPr>
        <dsp:cNvPr id="0" name=""/>
        <dsp:cNvSpPr/>
      </dsp:nvSpPr>
      <dsp:spPr>
        <a:xfrm rot="19800000">
          <a:off x="3106944" y="129906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3230669" y="1311092"/>
        <a:ext cx="0" cy="0"/>
      </dsp:txXfrm>
    </dsp:sp>
    <dsp:sp modelId="{FFF0E9D1-9CD6-4AA1-B5EE-A4C4E9EABF1A}">
      <dsp:nvSpPr>
        <dsp:cNvPr id="0" name=""/>
        <dsp:cNvSpPr/>
      </dsp:nvSpPr>
      <dsp:spPr>
        <a:xfrm>
          <a:off x="3295717" y="586286"/>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Segregated education</a:t>
          </a:r>
        </a:p>
      </dsp:txBody>
      <dsp:txXfrm>
        <a:off x="3295717" y="586286"/>
        <a:ext cx="881119" cy="881119"/>
      </dsp:txXfrm>
    </dsp:sp>
    <dsp:sp modelId="{DAED43F8-602F-4E49-95BF-71F867F27F45}">
      <dsp:nvSpPr>
        <dsp:cNvPr id="0" name=""/>
        <dsp:cNvSpPr/>
      </dsp:nvSpPr>
      <dsp:spPr>
        <a:xfrm rot="1800000">
          <a:off x="3106944" y="187242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3237308" y="1877807"/>
        <a:ext cx="0" cy="0"/>
      </dsp:txXfrm>
    </dsp:sp>
    <dsp:sp modelId="{02CED471-B209-4ECA-BD02-8FBBA537B9C9}">
      <dsp:nvSpPr>
        <dsp:cNvPr id="0" name=""/>
        <dsp:cNvSpPr/>
      </dsp:nvSpPr>
      <dsp:spPr>
        <a:xfrm>
          <a:off x="3295717" y="1732993"/>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GB" sz="900" kern="1200">
              <a:solidFill>
                <a:sysClr val="window" lastClr="FFFFFF"/>
              </a:solidFill>
              <a:latin typeface="Verdana" panose="020B0604030504040204" pitchFamily="34" charset="0"/>
              <a:ea typeface="Verdana" panose="020B0604030504040204" pitchFamily="34" charset="0"/>
              <a:cs typeface="+mn-cs"/>
            </a:rPr>
            <a:t>'Sheltered'</a:t>
          </a:r>
        </a:p>
        <a:p>
          <a:pPr lvl="0" algn="ctr" defTabSz="400050">
            <a:lnSpc>
              <a:spcPct val="90000"/>
            </a:lnSpc>
            <a:spcBef>
              <a:spcPct val="0"/>
            </a:spcBef>
            <a:spcAft>
              <a:spcPct val="35000"/>
            </a:spcAft>
            <a:buNone/>
          </a:pPr>
          <a:r>
            <a:rPr lang="en-GB" sz="900" kern="1200">
              <a:solidFill>
                <a:sysClr val="window" lastClr="FFFFFF"/>
              </a:solidFill>
              <a:latin typeface="Verdana" panose="020B0604030504040204" pitchFamily="34" charset="0"/>
              <a:ea typeface="Verdana" panose="020B0604030504040204" pitchFamily="34" charset="0"/>
              <a:cs typeface="+mn-cs"/>
            </a:rPr>
            <a:t>employment</a:t>
          </a:r>
        </a:p>
      </dsp:txBody>
      <dsp:txXfrm>
        <a:off x="3295717" y="1732993"/>
        <a:ext cx="881119" cy="881119"/>
      </dsp:txXfrm>
    </dsp:sp>
    <dsp:sp modelId="{77422E6E-7A69-4FB1-927A-FBAE43300607}">
      <dsp:nvSpPr>
        <dsp:cNvPr id="0" name=""/>
        <dsp:cNvSpPr/>
      </dsp:nvSpPr>
      <dsp:spPr>
        <a:xfrm rot="5400000">
          <a:off x="2610406" y="215909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2749839" y="2166913"/>
        <a:ext cx="0" cy="0"/>
      </dsp:txXfrm>
    </dsp:sp>
    <dsp:sp modelId="{5C4B652B-AB8A-469C-A4DB-8ECB188E3899}">
      <dsp:nvSpPr>
        <dsp:cNvPr id="0" name=""/>
        <dsp:cNvSpPr/>
      </dsp:nvSpPr>
      <dsp:spPr>
        <a:xfrm>
          <a:off x="2302640" y="2306347"/>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Assessment</a:t>
          </a:r>
        </a:p>
      </dsp:txBody>
      <dsp:txXfrm>
        <a:off x="2302640" y="2306347"/>
        <a:ext cx="881119" cy="881119"/>
      </dsp:txXfrm>
    </dsp:sp>
    <dsp:sp modelId="{B725B14A-C35D-4FD9-BFBE-B0D6765C3C74}">
      <dsp:nvSpPr>
        <dsp:cNvPr id="0" name=""/>
        <dsp:cNvSpPr/>
      </dsp:nvSpPr>
      <dsp:spPr>
        <a:xfrm rot="9000000">
          <a:off x="2113867" y="1872422"/>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2255730" y="1889307"/>
        <a:ext cx="0" cy="0"/>
      </dsp:txXfrm>
    </dsp:sp>
    <dsp:sp modelId="{6185D33D-8617-438A-BB80-BB314D3D95EA}">
      <dsp:nvSpPr>
        <dsp:cNvPr id="0" name=""/>
        <dsp:cNvSpPr/>
      </dsp:nvSpPr>
      <dsp:spPr>
        <a:xfrm>
          <a:off x="1309562" y="1732993"/>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Benefit agencies</a:t>
          </a:r>
        </a:p>
      </dsp:txBody>
      <dsp:txXfrm>
        <a:off x="1309562" y="1732993"/>
        <a:ext cx="881119" cy="881119"/>
      </dsp:txXfrm>
    </dsp:sp>
    <dsp:sp modelId="{E2D112B4-6883-4205-AC3A-C85F5A162EA3}">
      <dsp:nvSpPr>
        <dsp:cNvPr id="0" name=""/>
        <dsp:cNvSpPr/>
      </dsp:nvSpPr>
      <dsp:spPr>
        <a:xfrm rot="12600000">
          <a:off x="2113867" y="1299069"/>
          <a:ext cx="265587" cy="28908"/>
        </a:xfrm>
        <a:custGeom>
          <a:avLst/>
          <a:gdLst/>
          <a:ahLst/>
          <a:cxnLst/>
          <a:rect l="0" t="0" r="0" b="0"/>
          <a:pathLst>
            <a:path>
              <a:moveTo>
                <a:pt x="0" y="14454"/>
              </a:moveTo>
              <a:lnTo>
                <a:pt x="265587" y="14454"/>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2249091" y="1322592"/>
        <a:ext cx="0" cy="0"/>
      </dsp:txXfrm>
    </dsp:sp>
    <dsp:sp modelId="{E318088B-1F34-4E95-8C88-84514A780E3E}">
      <dsp:nvSpPr>
        <dsp:cNvPr id="0" name=""/>
        <dsp:cNvSpPr/>
      </dsp:nvSpPr>
      <dsp:spPr>
        <a:xfrm>
          <a:off x="1309562" y="586286"/>
          <a:ext cx="881119" cy="881119"/>
        </a:xfrm>
        <a:prstGeom prst="flowChartProcess">
          <a:avLst/>
        </a:prstGeom>
        <a:solidFill>
          <a:srgbClr val="4472C4">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Therapy</a:t>
          </a:r>
        </a:p>
      </dsp:txBody>
      <dsp:txXfrm>
        <a:off x="1309562" y="586286"/>
        <a:ext cx="881119" cy="881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4A9C7-7AF3-4365-B683-6BC5D912DD90}">
      <dsp:nvSpPr>
        <dsp:cNvPr id="0" name=""/>
        <dsp:cNvSpPr/>
      </dsp:nvSpPr>
      <dsp:spPr>
        <a:xfrm>
          <a:off x="2299171" y="1156171"/>
          <a:ext cx="888057" cy="888057"/>
        </a:xfrm>
        <a:prstGeom prst="roundRect">
          <a:avLst/>
        </a:prstGeom>
        <a:solidFill>
          <a:srgbClr val="ED7D31">
            <a:lumMod val="20000"/>
            <a:lumOff val="80000"/>
          </a:srgbClr>
        </a:solidFill>
        <a:ln w="25400" cap="flat" cmpd="sng" algn="ctr">
          <a:solidFill>
            <a:sysClr val="window" lastClr="FFFFFF">
              <a:hueOff val="0"/>
              <a:satOff val="0"/>
              <a:lumOff val="0"/>
              <a:alphaOff val="0"/>
            </a:sysClr>
          </a:solidFill>
          <a:prstDash val="solid"/>
          <a:miter lim="800000"/>
        </a:ln>
        <a:effectLst>
          <a:glow rad="63500">
            <a:srgbClr val="ED7D31">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Text" lastClr="000000"/>
              </a:solidFill>
              <a:latin typeface="Verdana" panose="020B0604030504040204" pitchFamily="34" charset="0"/>
              <a:ea typeface="Verdana" panose="020B0604030504040204" pitchFamily="34" charset="0"/>
              <a:cs typeface="+mn-cs"/>
            </a:rPr>
            <a:t>Society-focused</a:t>
          </a:r>
        </a:p>
      </dsp:txBody>
      <dsp:txXfrm>
        <a:off x="2342522" y="1199522"/>
        <a:ext cx="801355" cy="801355"/>
      </dsp:txXfrm>
    </dsp:sp>
    <dsp:sp modelId="{2AB2F90A-2084-49F0-AF9B-4B64864343C7}">
      <dsp:nvSpPr>
        <dsp:cNvPr id="0" name=""/>
        <dsp:cNvSpPr/>
      </dsp:nvSpPr>
      <dsp:spPr>
        <a:xfrm rot="16200000">
          <a:off x="2609940" y="1008343"/>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2736537" y="1029573"/>
        <a:ext cx="0" cy="0"/>
      </dsp:txXfrm>
    </dsp:sp>
    <dsp:sp modelId="{A9C6A3C3-3892-4BAC-AC88-9B1CAB08B63A}">
      <dsp:nvSpPr>
        <dsp:cNvPr id="0" name=""/>
        <dsp:cNvSpPr/>
      </dsp:nvSpPr>
      <dsp:spPr>
        <a:xfrm>
          <a:off x="2299171" y="1594"/>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Individual control of needs</a:t>
          </a:r>
        </a:p>
      </dsp:txBody>
      <dsp:txXfrm>
        <a:off x="2342522" y="44945"/>
        <a:ext cx="801355" cy="801355"/>
      </dsp:txXfrm>
    </dsp:sp>
    <dsp:sp modelId="{3A4200CD-1AD8-4B8B-B0C5-B74C0E700ABA}">
      <dsp:nvSpPr>
        <dsp:cNvPr id="0" name=""/>
        <dsp:cNvSpPr/>
      </dsp:nvSpPr>
      <dsp:spPr>
        <a:xfrm rot="19800000">
          <a:off x="3109886" y="1296987"/>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3234044" y="1309116"/>
        <a:ext cx="0" cy="0"/>
      </dsp:txXfrm>
    </dsp:sp>
    <dsp:sp modelId="{B41A4322-2D67-43FE-9518-B7FC78E85C64}">
      <dsp:nvSpPr>
        <dsp:cNvPr id="0" name=""/>
        <dsp:cNvSpPr/>
      </dsp:nvSpPr>
      <dsp:spPr>
        <a:xfrm>
          <a:off x="3299064" y="578882"/>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Inclusive education</a:t>
          </a:r>
        </a:p>
      </dsp:txBody>
      <dsp:txXfrm>
        <a:off x="3342415" y="622233"/>
        <a:ext cx="801355" cy="801355"/>
      </dsp:txXfrm>
    </dsp:sp>
    <dsp:sp modelId="{B36A4666-F1C7-42F3-8756-ECCE382CD7BB}">
      <dsp:nvSpPr>
        <dsp:cNvPr id="0" name=""/>
        <dsp:cNvSpPr/>
      </dsp:nvSpPr>
      <dsp:spPr>
        <a:xfrm rot="1800000">
          <a:off x="3109886" y="1874276"/>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3240707" y="1879742"/>
        <a:ext cx="0" cy="0"/>
      </dsp:txXfrm>
    </dsp:sp>
    <dsp:sp modelId="{17B877B3-501F-4EA3-BB4C-F2BA7EDAB981}">
      <dsp:nvSpPr>
        <dsp:cNvPr id="0" name=""/>
        <dsp:cNvSpPr/>
      </dsp:nvSpPr>
      <dsp:spPr>
        <a:xfrm>
          <a:off x="3299064" y="1733459"/>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GB" sz="900" kern="1200">
              <a:solidFill>
                <a:sysClr val="window" lastClr="FFFFFF"/>
              </a:solidFill>
              <a:latin typeface="Verdana" panose="020B0604030504040204" pitchFamily="34" charset="0"/>
              <a:ea typeface="Verdana" panose="020B0604030504040204" pitchFamily="34" charset="0"/>
              <a:cs typeface="+mn-cs"/>
            </a:rPr>
            <a:t>Supported 'open' employment</a:t>
          </a:r>
        </a:p>
      </dsp:txBody>
      <dsp:txXfrm>
        <a:off x="3342415" y="1776810"/>
        <a:ext cx="801355" cy="801355"/>
      </dsp:txXfrm>
    </dsp:sp>
    <dsp:sp modelId="{C1E4D555-A139-4C87-A03D-D75BCDB6B1AA}">
      <dsp:nvSpPr>
        <dsp:cNvPr id="0" name=""/>
        <dsp:cNvSpPr/>
      </dsp:nvSpPr>
      <dsp:spPr>
        <a:xfrm rot="5400000">
          <a:off x="2609940" y="2162920"/>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2749862" y="2170825"/>
        <a:ext cx="0" cy="0"/>
      </dsp:txXfrm>
    </dsp:sp>
    <dsp:sp modelId="{FBF99114-93C6-4410-BB36-CBD1F66DB50A}">
      <dsp:nvSpPr>
        <dsp:cNvPr id="0" name=""/>
        <dsp:cNvSpPr/>
      </dsp:nvSpPr>
      <dsp:spPr>
        <a:xfrm>
          <a:off x="2299171" y="2310748"/>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Access to information</a:t>
          </a:r>
        </a:p>
      </dsp:txBody>
      <dsp:txXfrm>
        <a:off x="2342522" y="2354099"/>
        <a:ext cx="801355" cy="801355"/>
      </dsp:txXfrm>
    </dsp:sp>
    <dsp:sp modelId="{2B9D374C-69DC-46D7-B92B-23C852C5C1D2}">
      <dsp:nvSpPr>
        <dsp:cNvPr id="0" name=""/>
        <dsp:cNvSpPr/>
      </dsp:nvSpPr>
      <dsp:spPr>
        <a:xfrm rot="9000000">
          <a:off x="2109993" y="1874276"/>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2252354" y="1891282"/>
        <a:ext cx="0" cy="0"/>
      </dsp:txXfrm>
    </dsp:sp>
    <dsp:sp modelId="{35351FF2-2AA6-4904-96E1-718593AAD15A}">
      <dsp:nvSpPr>
        <dsp:cNvPr id="0" name=""/>
        <dsp:cNvSpPr/>
      </dsp:nvSpPr>
      <dsp:spPr>
        <a:xfrm>
          <a:off x="1299278" y="1733459"/>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GB" sz="1000" kern="1200">
              <a:solidFill>
                <a:sysClr val="window" lastClr="FFFFFF"/>
              </a:solidFill>
              <a:latin typeface="Verdana" panose="020B0604030504040204" pitchFamily="34" charset="0"/>
              <a:ea typeface="Verdana" panose="020B0604030504040204" pitchFamily="34" charset="0"/>
              <a:cs typeface="+mn-cs"/>
            </a:rPr>
            <a:t>Disabled people as tax-payers</a:t>
          </a:r>
        </a:p>
      </dsp:txBody>
      <dsp:txXfrm>
        <a:off x="1342629" y="1776810"/>
        <a:ext cx="801355" cy="801355"/>
      </dsp:txXfrm>
    </dsp:sp>
    <dsp:sp modelId="{480DC029-CAE2-4286-B50D-A1CF93C40C83}">
      <dsp:nvSpPr>
        <dsp:cNvPr id="0" name=""/>
        <dsp:cNvSpPr/>
      </dsp:nvSpPr>
      <dsp:spPr>
        <a:xfrm rot="12600000">
          <a:off x="2109993" y="1296987"/>
          <a:ext cx="266519" cy="29135"/>
        </a:xfrm>
        <a:custGeom>
          <a:avLst/>
          <a:gdLst/>
          <a:ahLst/>
          <a:cxnLst/>
          <a:rect l="0" t="0" r="0" b="0"/>
          <a:pathLst>
            <a:path>
              <a:moveTo>
                <a:pt x="0" y="14567"/>
              </a:moveTo>
              <a:lnTo>
                <a:pt x="266519" y="1456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2245691" y="1320656"/>
        <a:ext cx="0" cy="0"/>
      </dsp:txXfrm>
    </dsp:sp>
    <dsp:sp modelId="{25F69141-1EA4-48B7-B5AF-919F5FDC6CBF}">
      <dsp:nvSpPr>
        <dsp:cNvPr id="0" name=""/>
        <dsp:cNvSpPr/>
      </dsp:nvSpPr>
      <dsp:spPr>
        <a:xfrm>
          <a:off x="1299278" y="578882"/>
          <a:ext cx="888057" cy="888057"/>
        </a:xfrm>
        <a:prstGeom prst="roundRect">
          <a:avLst/>
        </a:prstGeom>
        <a:solidFill>
          <a:srgbClr val="ED7D31">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GB" sz="900" kern="1200">
              <a:solidFill>
                <a:sysClr val="window" lastClr="FFFFFF"/>
              </a:solidFill>
              <a:latin typeface="Verdana" panose="020B0604030504040204" pitchFamily="34" charset="0"/>
              <a:ea typeface="Verdana" panose="020B0604030504040204" pitchFamily="34" charset="0"/>
              <a:cs typeface="+mn-cs"/>
            </a:rPr>
            <a:t>Accessible environment</a:t>
          </a:r>
        </a:p>
      </dsp:txBody>
      <dsp:txXfrm>
        <a:off x="1342629" y="622233"/>
        <a:ext cx="801355" cy="801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6F825-B927-43EA-B1CC-A72ED6D19636}" type="datetimeFigureOut">
              <a:rPr lang="en-GB" smtClean="0"/>
              <a:t>28/10/2021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3FE03-1259-44F8-A106-00FF792EFE50}" type="slidenum">
              <a:rPr lang="en-GB" smtClean="0"/>
              <a:t>‹Nr.›</a:t>
            </a:fld>
            <a:endParaRPr lang="en-GB"/>
          </a:p>
        </p:txBody>
      </p:sp>
    </p:spTree>
    <p:extLst>
      <p:ext uri="{BB962C8B-B14F-4D97-AF65-F5344CB8AC3E}">
        <p14:creationId xmlns:p14="http://schemas.microsoft.com/office/powerpoint/2010/main" val="207990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62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8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20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797f9ef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797f9ef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481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707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93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78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797f9ef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797f9ef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79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00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29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797f9ef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797f9ef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797f9ef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797f9ef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6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797f9ef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797f9ef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82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2133">
                <a:solidFill>
                  <a:schemeClr val="lt2"/>
                </a:solidFill>
              </a:defRPr>
            </a:lvl1pPr>
            <a:lvl2pPr lvl="1">
              <a:lnSpc>
                <a:spcPct val="100000"/>
              </a:lnSpc>
              <a:spcBef>
                <a:spcPts val="0"/>
              </a:spcBef>
              <a:spcAft>
                <a:spcPts val="0"/>
              </a:spcAft>
              <a:buClr>
                <a:schemeClr val="lt2"/>
              </a:buClr>
              <a:buSzPts val="1600"/>
              <a:buNone/>
              <a:defRPr sz="2133">
                <a:solidFill>
                  <a:schemeClr val="lt2"/>
                </a:solidFill>
              </a:defRPr>
            </a:lvl2pPr>
            <a:lvl3pPr lvl="2">
              <a:lnSpc>
                <a:spcPct val="100000"/>
              </a:lnSpc>
              <a:spcBef>
                <a:spcPts val="0"/>
              </a:spcBef>
              <a:spcAft>
                <a:spcPts val="0"/>
              </a:spcAft>
              <a:buClr>
                <a:schemeClr val="lt2"/>
              </a:buClr>
              <a:buSzPts val="1600"/>
              <a:buNone/>
              <a:defRPr sz="2133">
                <a:solidFill>
                  <a:schemeClr val="lt2"/>
                </a:solidFill>
              </a:defRPr>
            </a:lvl3pPr>
            <a:lvl4pPr lvl="3">
              <a:lnSpc>
                <a:spcPct val="100000"/>
              </a:lnSpc>
              <a:spcBef>
                <a:spcPts val="0"/>
              </a:spcBef>
              <a:spcAft>
                <a:spcPts val="0"/>
              </a:spcAft>
              <a:buClr>
                <a:schemeClr val="lt2"/>
              </a:buClr>
              <a:buSzPts val="1600"/>
              <a:buNone/>
              <a:defRPr sz="2133">
                <a:solidFill>
                  <a:schemeClr val="lt2"/>
                </a:solidFill>
              </a:defRPr>
            </a:lvl4pPr>
            <a:lvl5pPr lvl="4">
              <a:lnSpc>
                <a:spcPct val="100000"/>
              </a:lnSpc>
              <a:spcBef>
                <a:spcPts val="0"/>
              </a:spcBef>
              <a:spcAft>
                <a:spcPts val="0"/>
              </a:spcAft>
              <a:buClr>
                <a:schemeClr val="lt2"/>
              </a:buClr>
              <a:buSzPts val="1600"/>
              <a:buNone/>
              <a:defRPr sz="2133">
                <a:solidFill>
                  <a:schemeClr val="lt2"/>
                </a:solidFill>
              </a:defRPr>
            </a:lvl5pPr>
            <a:lvl6pPr lvl="5">
              <a:lnSpc>
                <a:spcPct val="100000"/>
              </a:lnSpc>
              <a:spcBef>
                <a:spcPts val="0"/>
              </a:spcBef>
              <a:spcAft>
                <a:spcPts val="0"/>
              </a:spcAft>
              <a:buClr>
                <a:schemeClr val="lt2"/>
              </a:buClr>
              <a:buSzPts val="1600"/>
              <a:buNone/>
              <a:defRPr sz="2133">
                <a:solidFill>
                  <a:schemeClr val="lt2"/>
                </a:solidFill>
              </a:defRPr>
            </a:lvl6pPr>
            <a:lvl7pPr lvl="6">
              <a:lnSpc>
                <a:spcPct val="100000"/>
              </a:lnSpc>
              <a:spcBef>
                <a:spcPts val="0"/>
              </a:spcBef>
              <a:spcAft>
                <a:spcPts val="0"/>
              </a:spcAft>
              <a:buClr>
                <a:schemeClr val="lt2"/>
              </a:buClr>
              <a:buSzPts val="1600"/>
              <a:buNone/>
              <a:defRPr sz="2133">
                <a:solidFill>
                  <a:schemeClr val="lt2"/>
                </a:solidFill>
              </a:defRPr>
            </a:lvl7pPr>
            <a:lvl8pPr lvl="7">
              <a:lnSpc>
                <a:spcPct val="100000"/>
              </a:lnSpc>
              <a:spcBef>
                <a:spcPts val="0"/>
              </a:spcBef>
              <a:spcAft>
                <a:spcPts val="0"/>
              </a:spcAft>
              <a:buClr>
                <a:schemeClr val="lt2"/>
              </a:buClr>
              <a:buSzPts val="1600"/>
              <a:buNone/>
              <a:defRPr sz="2133">
                <a:solidFill>
                  <a:schemeClr val="lt2"/>
                </a:solidFill>
              </a:defRPr>
            </a:lvl8pPr>
            <a:lvl9pPr lvl="8">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1659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80088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21011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08229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8518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97626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40544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08712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25692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0"/>
              </a:spcBef>
              <a:spcAft>
                <a:spcPts val="0"/>
              </a:spcAft>
              <a:buClr>
                <a:schemeClr val="accent2"/>
              </a:buClr>
              <a:buSzPts val="1100"/>
              <a:buChar char="○"/>
              <a:defRPr>
                <a:solidFill>
                  <a:schemeClr val="accent2"/>
                </a:solidFill>
              </a:defRPr>
            </a:lvl2pPr>
            <a:lvl3pPr marL="1828754" lvl="2" indent="-397923">
              <a:spcBef>
                <a:spcPts val="0"/>
              </a:spcBef>
              <a:spcAft>
                <a:spcPts val="0"/>
              </a:spcAft>
              <a:buClr>
                <a:schemeClr val="accent2"/>
              </a:buClr>
              <a:buSzPts val="1100"/>
              <a:buChar char="■"/>
              <a:defRPr>
                <a:solidFill>
                  <a:schemeClr val="accent2"/>
                </a:solidFill>
              </a:defRPr>
            </a:lvl3pPr>
            <a:lvl4pPr marL="2438339" lvl="3" indent="-397923">
              <a:spcBef>
                <a:spcPts val="0"/>
              </a:spcBef>
              <a:spcAft>
                <a:spcPts val="0"/>
              </a:spcAft>
              <a:buClr>
                <a:schemeClr val="accent2"/>
              </a:buClr>
              <a:buSzPts val="1100"/>
              <a:buChar char="●"/>
              <a:defRPr>
                <a:solidFill>
                  <a:schemeClr val="accent2"/>
                </a:solidFill>
              </a:defRPr>
            </a:lvl4pPr>
            <a:lvl5pPr marL="3047924" lvl="4" indent="-397923">
              <a:spcBef>
                <a:spcPts val="0"/>
              </a:spcBef>
              <a:spcAft>
                <a:spcPts val="0"/>
              </a:spcAft>
              <a:buClr>
                <a:schemeClr val="accent2"/>
              </a:buClr>
              <a:buSzPts val="1100"/>
              <a:buChar char="○"/>
              <a:defRPr>
                <a:solidFill>
                  <a:schemeClr val="accent2"/>
                </a:solidFill>
              </a:defRPr>
            </a:lvl5pPr>
            <a:lvl6pPr marL="3657509" lvl="5" indent="-397923">
              <a:spcBef>
                <a:spcPts val="0"/>
              </a:spcBef>
              <a:spcAft>
                <a:spcPts val="0"/>
              </a:spcAft>
              <a:buClr>
                <a:schemeClr val="accent2"/>
              </a:buClr>
              <a:buSzPts val="1100"/>
              <a:buChar char="■"/>
              <a:defRPr>
                <a:solidFill>
                  <a:schemeClr val="accent2"/>
                </a:solidFill>
              </a:defRPr>
            </a:lvl6pPr>
            <a:lvl7pPr marL="4267093" lvl="6" indent="-397923">
              <a:spcBef>
                <a:spcPts val="0"/>
              </a:spcBef>
              <a:spcAft>
                <a:spcPts val="0"/>
              </a:spcAft>
              <a:buClr>
                <a:schemeClr val="accent2"/>
              </a:buClr>
              <a:buSzPts val="1100"/>
              <a:buChar char="●"/>
              <a:defRPr>
                <a:solidFill>
                  <a:schemeClr val="accent2"/>
                </a:solidFill>
              </a:defRPr>
            </a:lvl7pPr>
            <a:lvl8pPr marL="4876678" lvl="7" indent="-397923">
              <a:spcBef>
                <a:spcPts val="0"/>
              </a:spcBef>
              <a:spcAft>
                <a:spcPts val="0"/>
              </a:spcAft>
              <a:buClr>
                <a:schemeClr val="accent2"/>
              </a:buClr>
              <a:buSzPts val="1100"/>
              <a:buChar char="○"/>
              <a:defRPr>
                <a:solidFill>
                  <a:schemeClr val="accent2"/>
                </a:solidFill>
              </a:defRPr>
            </a:lvl8pPr>
            <a:lvl9pPr marL="5486263" lvl="8" indent="-397923">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26249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GB" smtClean="0"/>
              <a:pPr/>
              <a:t>‹Nr.›</a:t>
            </a:fld>
            <a:endParaRPr lang="en-GB" dirty="0"/>
          </a:p>
        </p:txBody>
      </p:sp>
    </p:spTree>
    <p:extLst>
      <p:ext uri="{BB962C8B-B14F-4D97-AF65-F5344CB8AC3E}">
        <p14:creationId xmlns:p14="http://schemas.microsoft.com/office/powerpoint/2010/main" val="38252075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standards/classifications/international-classification-of-functioning-disability-and-health"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15600" y="719633"/>
            <a:ext cx="11360800" cy="1710000"/>
          </a:xfrm>
          <a:prstGeom prst="rect">
            <a:avLst/>
          </a:prstGeom>
        </p:spPr>
        <p:txBody>
          <a:bodyPr spcFirstLastPara="1" wrap="square" lIns="121900" tIns="121900" rIns="121900" bIns="121900" anchor="t" anchorCtr="0">
            <a:normAutofit fontScale="90000"/>
          </a:bodyPr>
          <a:lstStyle/>
          <a:p>
            <a:r>
              <a:rPr lang="en-GB"/>
              <a:t>Project DITEAM12 </a:t>
            </a:r>
            <a:endParaRPr/>
          </a:p>
          <a:p>
            <a:pPr>
              <a:lnSpc>
                <a:spcPct val="140000"/>
              </a:lnSpc>
            </a:pPr>
            <a:r>
              <a:rPr lang="en-GB" sz="3733">
                <a:solidFill>
                  <a:srgbClr val="EF9A3D"/>
                </a:solidFill>
                <a:highlight>
                  <a:srgbClr val="FFFFFF"/>
                </a:highlight>
                <a:latin typeface="Roboto Slab"/>
                <a:ea typeface="Roboto Slab"/>
                <a:cs typeface="Roboto Slab"/>
                <a:sym typeface="Roboto Slab"/>
              </a:rPr>
              <a:t>Diverse and Inclusive teams for children under 12</a:t>
            </a:r>
            <a:endParaRPr sz="3733">
              <a:solidFill>
                <a:srgbClr val="EF9A3D"/>
              </a:solidFill>
              <a:highlight>
                <a:srgbClr val="FFFFFF"/>
              </a:highlight>
              <a:latin typeface="Roboto Slab"/>
              <a:ea typeface="Roboto Slab"/>
              <a:cs typeface="Roboto Slab"/>
              <a:sym typeface="Roboto Slab"/>
            </a:endParaRPr>
          </a:p>
          <a:p>
            <a:pPr>
              <a:spcBef>
                <a:spcPts val="2800"/>
              </a:spcBef>
            </a:pPr>
            <a:endParaRPr/>
          </a:p>
        </p:txBody>
      </p:sp>
      <p:sp>
        <p:nvSpPr>
          <p:cNvPr id="65" name="Google Shape;65;p13"/>
          <p:cNvSpPr txBox="1">
            <a:spLocks noGrp="1"/>
          </p:cNvSpPr>
          <p:nvPr>
            <p:ph type="subTitle" idx="1"/>
          </p:nvPr>
        </p:nvSpPr>
        <p:spPr>
          <a:xfrm>
            <a:off x="415600" y="2594333"/>
            <a:ext cx="7753600" cy="1531033"/>
          </a:xfrm>
          <a:prstGeom prst="rect">
            <a:avLst/>
          </a:prstGeom>
        </p:spPr>
        <p:txBody>
          <a:bodyPr spcFirstLastPara="1" wrap="square" lIns="121900" tIns="121900" rIns="121900" bIns="121900" anchor="t" anchorCtr="0">
            <a:noAutofit/>
          </a:bodyPr>
          <a:lstStyle/>
          <a:p>
            <a:pPr marL="0" indent="0"/>
            <a:r>
              <a:rPr lang="en-GB" sz="4400" dirty="0">
                <a:solidFill>
                  <a:schemeClr val="tx1"/>
                </a:solidFill>
                <a:latin typeface="Merriweather"/>
                <a:ea typeface="Merriweather"/>
                <a:cs typeface="Merriweather"/>
                <a:sym typeface="Merriweather"/>
              </a:rPr>
              <a:t>Understanding disability</a:t>
            </a:r>
            <a:endParaRPr sz="4400" dirty="0">
              <a:solidFill>
                <a:schemeClr val="tx1"/>
              </a:solidFill>
              <a:latin typeface="Merriweather"/>
              <a:ea typeface="Merriweather"/>
              <a:cs typeface="Merriweather"/>
              <a:sym typeface="Merriweather"/>
            </a:endParaRPr>
          </a:p>
        </p:txBody>
      </p:sp>
      <p:pic>
        <p:nvPicPr>
          <p:cNvPr id="66" name="Google Shape;66;p13"/>
          <p:cNvPicPr preferRelativeResize="0"/>
          <p:nvPr/>
        </p:nvPicPr>
        <p:blipFill>
          <a:blip r:embed="rId3">
            <a:alphaModFix/>
          </a:blip>
          <a:stretch>
            <a:fillRect/>
          </a:stretch>
        </p:blipFill>
        <p:spPr>
          <a:xfrm>
            <a:off x="9551800" y="6186330"/>
            <a:ext cx="2435099" cy="568337"/>
          </a:xfrm>
          <a:prstGeom prst="rect">
            <a:avLst/>
          </a:prstGeom>
          <a:noFill/>
          <a:ln>
            <a:noFill/>
          </a:ln>
        </p:spPr>
      </p:pic>
      <p:pic>
        <p:nvPicPr>
          <p:cNvPr id="67" name="Google Shape;67;p13"/>
          <p:cNvPicPr preferRelativeResize="0"/>
          <p:nvPr/>
        </p:nvPicPr>
        <p:blipFill>
          <a:blip r:embed="rId4">
            <a:alphaModFix/>
          </a:blip>
          <a:stretch>
            <a:fillRect/>
          </a:stretch>
        </p:blipFill>
        <p:spPr>
          <a:xfrm>
            <a:off x="10166734" y="4035768"/>
            <a:ext cx="1705701" cy="811633"/>
          </a:xfrm>
          <a:prstGeom prst="rect">
            <a:avLst/>
          </a:prstGeom>
          <a:noFill/>
          <a:ln>
            <a:noFill/>
          </a:ln>
        </p:spPr>
      </p:pic>
      <p:pic>
        <p:nvPicPr>
          <p:cNvPr id="68" name="Google Shape;68;p13"/>
          <p:cNvPicPr preferRelativeResize="0"/>
          <p:nvPr/>
        </p:nvPicPr>
        <p:blipFill>
          <a:blip r:embed="rId5">
            <a:alphaModFix/>
          </a:blip>
          <a:stretch>
            <a:fillRect/>
          </a:stretch>
        </p:blipFill>
        <p:spPr>
          <a:xfrm>
            <a:off x="10850277" y="2014967"/>
            <a:ext cx="926123" cy="1158733"/>
          </a:xfrm>
          <a:prstGeom prst="rect">
            <a:avLst/>
          </a:prstGeom>
          <a:noFill/>
          <a:ln>
            <a:noFill/>
          </a:ln>
        </p:spPr>
      </p:pic>
      <p:pic>
        <p:nvPicPr>
          <p:cNvPr id="69" name="Google Shape;69;p13"/>
          <p:cNvPicPr preferRelativeResize="0"/>
          <p:nvPr/>
        </p:nvPicPr>
        <p:blipFill>
          <a:blip r:embed="rId6">
            <a:alphaModFix/>
          </a:blip>
          <a:stretch>
            <a:fillRect/>
          </a:stretch>
        </p:blipFill>
        <p:spPr>
          <a:xfrm>
            <a:off x="10372301" y="5009734"/>
            <a:ext cx="1523100" cy="394633"/>
          </a:xfrm>
          <a:prstGeom prst="rect">
            <a:avLst/>
          </a:prstGeom>
          <a:noFill/>
          <a:ln>
            <a:noFill/>
          </a:ln>
        </p:spPr>
      </p:pic>
      <p:pic>
        <p:nvPicPr>
          <p:cNvPr id="70" name="Google Shape;70;p13"/>
          <p:cNvPicPr preferRelativeResize="0"/>
          <p:nvPr/>
        </p:nvPicPr>
        <p:blipFill>
          <a:blip r:embed="rId7">
            <a:alphaModFix/>
          </a:blip>
          <a:stretch>
            <a:fillRect/>
          </a:stretch>
        </p:blipFill>
        <p:spPr>
          <a:xfrm>
            <a:off x="10033443" y="3334034"/>
            <a:ext cx="1789692" cy="630935"/>
          </a:xfrm>
          <a:prstGeom prst="rect">
            <a:avLst/>
          </a:prstGeom>
          <a:noFill/>
          <a:ln>
            <a:noFill/>
          </a:ln>
        </p:spPr>
      </p:pic>
      <p:pic>
        <p:nvPicPr>
          <p:cNvPr id="71" name="Google Shape;71;p13"/>
          <p:cNvPicPr preferRelativeResize="0"/>
          <p:nvPr/>
        </p:nvPicPr>
        <p:blipFill>
          <a:blip r:embed="rId8">
            <a:alphaModFix/>
          </a:blip>
          <a:stretch>
            <a:fillRect/>
          </a:stretch>
        </p:blipFill>
        <p:spPr>
          <a:xfrm>
            <a:off x="9756068" y="5566041"/>
            <a:ext cx="2230833" cy="458624"/>
          </a:xfrm>
          <a:prstGeom prst="rect">
            <a:avLst/>
          </a:prstGeom>
          <a:noFill/>
          <a:ln>
            <a:noFill/>
          </a:ln>
        </p:spPr>
      </p:pic>
      <p:pic>
        <p:nvPicPr>
          <p:cNvPr id="72" name="Google Shape;72;p13"/>
          <p:cNvPicPr preferRelativeResize="0"/>
          <p:nvPr/>
        </p:nvPicPr>
        <p:blipFill>
          <a:blip r:embed="rId9">
            <a:alphaModFix/>
          </a:blip>
          <a:stretch>
            <a:fillRect/>
          </a:stretch>
        </p:blipFill>
        <p:spPr>
          <a:xfrm>
            <a:off x="7990301" y="0"/>
            <a:ext cx="4201697" cy="9237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Autofit/>
          </a:bodyPr>
          <a:lstStyle/>
          <a:p>
            <a:pPr marL="152396" algn="ctr">
              <a:buSzPts val="1800"/>
            </a:pPr>
            <a:r>
              <a:rPr lang="en-GB" sz="3600" dirty="0"/>
              <a:t>Summarising</a:t>
            </a:r>
            <a:br>
              <a:rPr lang="en-GB" sz="3600" dirty="0"/>
            </a:br>
            <a:r>
              <a:rPr lang="en-GB" sz="800" dirty="0"/>
              <a:t/>
            </a:r>
            <a:br>
              <a:rPr lang="en-GB" sz="800" dirty="0"/>
            </a:br>
            <a:r>
              <a:rPr lang="en-GB" sz="800" dirty="0"/>
              <a:t/>
            </a:r>
            <a:br>
              <a:rPr lang="en-GB" sz="800" dirty="0"/>
            </a:br>
            <a:r>
              <a:rPr lang="en-GB" sz="3600" dirty="0"/>
              <a:t>definition</a:t>
            </a:r>
          </a:p>
        </p:txBody>
      </p:sp>
      <p:sp>
        <p:nvSpPr>
          <p:cNvPr id="87" name="Google Shape;87;p15"/>
          <p:cNvSpPr txBox="1">
            <a:spLocks noGrp="1"/>
          </p:cNvSpPr>
          <p:nvPr>
            <p:ph type="body" idx="2"/>
          </p:nvPr>
        </p:nvSpPr>
        <p:spPr>
          <a:xfrm>
            <a:off x="6505367" y="667900"/>
            <a:ext cx="5272000" cy="5704326"/>
          </a:xfrm>
          <a:prstGeom prst="rect">
            <a:avLst/>
          </a:prstGeom>
        </p:spPr>
        <p:txBody>
          <a:bodyPr spcFirstLastPara="1" wrap="square" lIns="121900" tIns="121900" rIns="121900" bIns="121900" anchor="t" anchorCtr="0">
            <a:noAutofit/>
          </a:bodyPr>
          <a:lstStyle/>
          <a:p>
            <a:pPr marL="194729" indent="0">
              <a:lnSpc>
                <a:spcPct val="107000"/>
              </a:lnSpc>
              <a:spcAft>
                <a:spcPts val="800"/>
              </a:spcAft>
              <a:buNone/>
            </a:pPr>
            <a:endParaRPr lang="en-GB"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94729" indent="0">
              <a:lnSpc>
                <a:spcPct val="107000"/>
              </a:lnSpc>
              <a:spcAft>
                <a:spcPts val="800"/>
              </a:spcAft>
              <a:buNone/>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The definition of disability can be seen in this way:</a:t>
            </a:r>
          </a:p>
          <a:p>
            <a:pPr>
              <a:lnSpc>
                <a:spcPct val="107000"/>
              </a:lnSpc>
              <a:spcAft>
                <a:spcPts val="800"/>
              </a:spcAft>
            </a:pPr>
            <a:r>
              <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rPr>
              <a:t>Impairment </a:t>
            </a: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 is what the person has – physical, sensory or intellectual, or a medical condition (like multiple sclerosis).</a:t>
            </a:r>
          </a:p>
          <a:p>
            <a:pPr>
              <a:lnSpc>
                <a:spcPct val="107000"/>
              </a:lnSpc>
              <a:spcAft>
                <a:spcPts val="800"/>
              </a:spcAft>
            </a:pPr>
            <a:r>
              <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rPr>
              <a:t>Disability</a:t>
            </a: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 – is the disabling effect of societal barriers (for example, attitudes, lack of opportunity) together with other environmental, personal and health factors.</a:t>
            </a:r>
          </a:p>
          <a:p>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NOTE: impairments do not necessarily indicate poor health. Many people have impairments but are not ‘ill’, in pain or in a reduced health situation.</a:t>
            </a:r>
          </a:p>
          <a:p>
            <a:pPr marL="194729" indent="0">
              <a:lnSpc>
                <a:spcPct val="107000"/>
              </a:lnSpc>
              <a:spcAft>
                <a:spcPts val="8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xmlns="" id="{FA213FA2-E294-4F32-8AFE-CC63716FB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279" y="2727173"/>
            <a:ext cx="3000776" cy="3752850"/>
          </a:xfrm>
          <a:prstGeom prst="rect">
            <a:avLst/>
          </a:prstGeom>
        </p:spPr>
      </p:pic>
    </p:spTree>
    <p:extLst>
      <p:ext uri="{BB962C8B-B14F-4D97-AF65-F5344CB8AC3E}">
        <p14:creationId xmlns:p14="http://schemas.microsoft.com/office/powerpoint/2010/main" val="33780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87">
                                            <p:txEl>
                                              <p:pRg st="2" end="2"/>
                                            </p:txEl>
                                          </p:spTgt>
                                        </p:tgtEl>
                                        <p:attrNameLst>
                                          <p:attrName>style.visibility</p:attrName>
                                        </p:attrNameLst>
                                      </p:cBhvr>
                                      <p:to>
                                        <p:strVal val="visible"/>
                                      </p:to>
                                    </p:set>
                                    <p:anim calcmode="lin" valueType="num">
                                      <p:cBhvr additive="base">
                                        <p:cTn id="11"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7">
                                            <p:txEl>
                                              <p:pRg st="3" end="3"/>
                                            </p:txEl>
                                          </p:spTgt>
                                        </p:tgtEl>
                                        <p:attrNameLst>
                                          <p:attrName>style.visibility</p:attrName>
                                        </p:attrNameLst>
                                      </p:cBhvr>
                                      <p:to>
                                        <p:strVal val="visible"/>
                                      </p:to>
                                    </p:set>
                                    <p:anim calcmode="lin" valueType="num">
                                      <p:cBhvr additive="base">
                                        <p:cTn id="17"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anim calcmode="lin" valueType="num">
                                      <p:cBhvr additive="base">
                                        <p:cTn id="23" dur="500" fill="hold"/>
                                        <p:tgtEl>
                                          <p:spTgt spid="8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5866250"/>
          </a:xfrm>
          <a:prstGeom prst="rect">
            <a:avLst/>
          </a:prstGeom>
        </p:spPr>
        <p:txBody>
          <a:bodyPr spcFirstLastPara="1" wrap="square" lIns="121900" tIns="121900" rIns="121900" bIns="121900" anchor="t" anchorCtr="0">
            <a:noAutofit/>
          </a:bodyPr>
          <a:lstStyle/>
          <a:p>
            <a:pPr marL="152396" algn="ctr">
              <a:buSzPts val="1800"/>
            </a:pPr>
            <a:r>
              <a:rPr lang="en-GB" sz="800" dirty="0"/>
              <a:t/>
            </a:r>
            <a:br>
              <a:rPr lang="en-GB" sz="800" dirty="0"/>
            </a:br>
            <a:r>
              <a:rPr lang="en-GB" sz="800" dirty="0"/>
              <a:t/>
            </a:r>
            <a:br>
              <a:rPr lang="en-GB" sz="800" dirty="0"/>
            </a:br>
            <a:r>
              <a:rPr lang="en-GB" sz="3600" dirty="0"/>
              <a:t>The Sport Model</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800" dirty="0" err="1"/>
              <a:t>designbolts</a:t>
            </a:r>
            <a:endParaRPr lang="en-GB" sz="3600" dirty="0"/>
          </a:p>
        </p:txBody>
      </p:sp>
      <p:sp>
        <p:nvSpPr>
          <p:cNvPr id="87" name="Google Shape;87;p15"/>
          <p:cNvSpPr txBox="1">
            <a:spLocks noGrp="1"/>
          </p:cNvSpPr>
          <p:nvPr>
            <p:ph type="body" idx="2"/>
          </p:nvPr>
        </p:nvSpPr>
        <p:spPr>
          <a:xfrm>
            <a:off x="6505367" y="667900"/>
            <a:ext cx="5272000" cy="5704326"/>
          </a:xfrm>
          <a:prstGeom prst="rect">
            <a:avLst/>
          </a:prstGeom>
        </p:spPr>
        <p:txBody>
          <a:bodyPr spcFirstLastPara="1" wrap="square" lIns="121900" tIns="121900" rIns="121900" bIns="121900" anchor="t" anchorCtr="0">
            <a:noAutofit/>
          </a:bodyPr>
          <a:lstStyle/>
          <a:p>
            <a:pPr marL="194729" indent="0">
              <a:lnSpc>
                <a:spcPct val="107000"/>
              </a:lnSpc>
              <a:spcAft>
                <a:spcPts val="800"/>
              </a:spcAft>
              <a:buNone/>
            </a:pPr>
            <a:endParaRPr lang="en-GB"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800" dirty="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chemeClr val="tx1"/>
                </a:solidFill>
                <a:latin typeface="Verdana" panose="020B0604030504040204" pitchFamily="34" charset="0"/>
                <a:ea typeface="Calibri" panose="020F0502020204030204" pitchFamily="34" charset="0"/>
                <a:cs typeface="Times New Roman" panose="02020603050405020304" pitchFamily="18" charset="0"/>
              </a:rPr>
              <a:t>Classification or grouping of athletes is a common feature of almost all sport; for example, age, gender or weight divisions.</a:t>
            </a:r>
          </a:p>
          <a:p>
            <a:pPr>
              <a:lnSpc>
                <a:spcPct val="107000"/>
              </a:lnSpc>
              <a:spcAft>
                <a:spcPts val="800"/>
              </a:spcAft>
            </a:pPr>
            <a:r>
              <a:rPr lang="en-GB" sz="2000" dirty="0">
                <a:solidFill>
                  <a:schemeClr val="tx1"/>
                </a:solidFill>
                <a:latin typeface="Verdana" panose="020B0604030504040204" pitchFamily="34" charset="0"/>
                <a:ea typeface="Calibri" panose="020F0502020204030204" pitchFamily="34" charset="0"/>
                <a:cs typeface="Times New Roman" panose="02020603050405020304" pitchFamily="18" charset="0"/>
              </a:rPr>
              <a:t>In disability sport, in order to classify or categorise athletes and provide a structure for competition, the focus is on their functional ability.</a:t>
            </a:r>
          </a:p>
          <a:p>
            <a:pPr>
              <a:lnSpc>
                <a:spcPct val="107000"/>
              </a:lnSpc>
              <a:spcAft>
                <a:spcPts val="800"/>
              </a:spcAft>
            </a:pPr>
            <a:r>
              <a:rPr lang="en-GB" sz="2000" dirty="0">
                <a:solidFill>
                  <a:schemeClr val="tx1"/>
                </a:solidFill>
                <a:latin typeface="Verdana" panose="020B0604030504040204" pitchFamily="34" charset="0"/>
                <a:ea typeface="Calibri" panose="020F0502020204030204" pitchFamily="34" charset="0"/>
                <a:cs typeface="Times New Roman" panose="02020603050405020304" pitchFamily="18" charset="0"/>
              </a:rPr>
              <a:t>Athletes are grouped in functional ‘bands’ (classification groups) in order to compete against peers of similar functional ability.</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xmlns="" id="{C577A892-840C-4513-8490-DD2009310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86" y="2295525"/>
            <a:ext cx="2548581" cy="188595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2F5B0334-50B1-4013-8A4B-D1AD0F1F22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804" y="2295525"/>
            <a:ext cx="2492445" cy="188595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xmlns="" id="{313EDFE1-1491-4A87-B07E-AAB4D6891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086" y="4375838"/>
            <a:ext cx="2548581" cy="187065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xmlns="" id="{993BCC17-452F-4E66-A1B7-C75A00B7CB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1673" y="4375838"/>
            <a:ext cx="2496750" cy="1872562"/>
          </a:xfrm>
          <a:prstGeom prst="rect">
            <a:avLst/>
          </a:prstGeom>
        </p:spPr>
      </p:pic>
    </p:spTree>
    <p:extLst>
      <p:ext uri="{BB962C8B-B14F-4D97-AF65-F5344CB8AC3E}">
        <p14:creationId xmlns:p14="http://schemas.microsoft.com/office/powerpoint/2010/main" val="20539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2" end="2"/>
                                            </p:txEl>
                                          </p:spTgt>
                                        </p:tgtEl>
                                        <p:attrNameLst>
                                          <p:attrName>style.visibility</p:attrName>
                                        </p:attrNameLst>
                                      </p:cBhvr>
                                      <p:to>
                                        <p:strVal val="visible"/>
                                      </p:to>
                                    </p:set>
                                    <p:anim calcmode="lin" valueType="num">
                                      <p:cBhvr additive="base">
                                        <p:cTn id="7"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3" end="3"/>
                                            </p:txEl>
                                          </p:spTgt>
                                        </p:tgtEl>
                                        <p:attrNameLst>
                                          <p:attrName>style.visibility</p:attrName>
                                        </p:attrNameLst>
                                      </p:cBhvr>
                                      <p:to>
                                        <p:strVal val="visible"/>
                                      </p:to>
                                    </p:set>
                                    <p:anim calcmode="lin" valueType="num">
                                      <p:cBhvr additive="base">
                                        <p:cTn id="13"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4" end="4"/>
                                            </p:txEl>
                                          </p:spTgt>
                                        </p:tgtEl>
                                        <p:attrNameLst>
                                          <p:attrName>style.visibility</p:attrName>
                                        </p:attrNameLst>
                                      </p:cBhvr>
                                      <p:to>
                                        <p:strVal val="visible"/>
                                      </p:to>
                                    </p:set>
                                    <p:anim calcmode="lin" valueType="num">
                                      <p:cBhvr additive="base">
                                        <p:cTn id="19" dur="500" fill="hold"/>
                                        <p:tgtEl>
                                          <p:spTgt spid="8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EAD9F-51F3-4AE7-B3A5-08DF495D24BA}"/>
              </a:ext>
            </a:extLst>
          </p:cNvPr>
          <p:cNvSpPr>
            <a:spLocks noGrp="1"/>
          </p:cNvSpPr>
          <p:nvPr>
            <p:ph type="title"/>
          </p:nvPr>
        </p:nvSpPr>
        <p:spPr/>
        <p:txBody>
          <a:bodyPr>
            <a:normAutofit/>
          </a:bodyPr>
          <a:lstStyle/>
          <a:p>
            <a:pPr algn="ctr"/>
            <a:r>
              <a:rPr lang="en-GB" sz="3600" dirty="0"/>
              <a:t>The Sport Model</a:t>
            </a:r>
          </a:p>
        </p:txBody>
      </p:sp>
      <p:sp>
        <p:nvSpPr>
          <p:cNvPr id="3" name="Subtitle 2">
            <a:extLst>
              <a:ext uri="{FF2B5EF4-FFF2-40B4-BE49-F238E27FC236}">
                <a16:creationId xmlns:a16="http://schemas.microsoft.com/office/drawing/2014/main" xmlns="" id="{A2E3A72A-26D7-4AE3-8957-44B57C06906D}"/>
              </a:ext>
            </a:extLst>
          </p:cNvPr>
          <p:cNvSpPr>
            <a:spLocks noGrp="1"/>
          </p:cNvSpPr>
          <p:nvPr>
            <p:ph type="subTitle" idx="1"/>
          </p:nvPr>
        </p:nvSpPr>
        <p:spPr/>
        <p:txBody>
          <a:bodyPr/>
          <a:lstStyle/>
          <a:p>
            <a:endParaRPr lang="en-GB" dirty="0"/>
          </a:p>
        </p:txBody>
      </p:sp>
      <p:sp>
        <p:nvSpPr>
          <p:cNvPr id="4" name="Text Placeholder 3">
            <a:extLst>
              <a:ext uri="{FF2B5EF4-FFF2-40B4-BE49-F238E27FC236}">
                <a16:creationId xmlns:a16="http://schemas.microsoft.com/office/drawing/2014/main" xmlns="" id="{8D560D77-22A5-4D7C-8008-7E6D1C6A9C8E}"/>
              </a:ext>
            </a:extLst>
          </p:cNvPr>
          <p:cNvSpPr>
            <a:spLocks noGrp="1"/>
          </p:cNvSpPr>
          <p:nvPr>
            <p:ph type="body" idx="2"/>
          </p:nvPr>
        </p:nvSpPr>
        <p:spPr/>
        <p:txBody>
          <a:bodyPr>
            <a:normAutofit lnSpcReduction="10000"/>
          </a:bodyPr>
          <a:lstStyle/>
          <a:p>
            <a:pPr marL="194729" indent="0">
              <a:buNone/>
            </a:pPr>
            <a:endParaRPr lang="en-GB" sz="2400" dirty="0">
              <a:latin typeface="Calibri" panose="020F0502020204030204" pitchFamily="34" charset="0"/>
              <a:cs typeface="Calibri" panose="020F0502020204030204" pitchFamily="34" charset="0"/>
            </a:endParaRPr>
          </a:p>
          <a:p>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Other disability sport programmes use other methods of grouping athletes for competition. </a:t>
            </a:r>
          </a:p>
          <a:p>
            <a:endParaRPr lang="en-GB" sz="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For example, in </a:t>
            </a:r>
            <a:r>
              <a:rPr lang="en-GB" sz="24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Special Olympics</a:t>
            </a:r>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competitors are grouped in performance bands (called ‘</a:t>
            </a:r>
            <a:r>
              <a:rPr lang="en-GB" sz="2400" dirty="0" err="1">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divisioning</a:t>
            </a:r>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for example, all those taking the same or similar time to complete 100m track will race together.</a:t>
            </a:r>
            <a:endParaRPr lang="en-GB" sz="2400" dirty="0">
              <a:solidFill>
                <a:schemeClr val="tx1"/>
              </a:solidFill>
              <a:latin typeface="Calibri" panose="020F0502020204030204" pitchFamily="34" charset="0"/>
              <a:cs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xmlns="" id="{93295BD3-C876-4B74-AF54-7C4C20B48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4" y="1830907"/>
            <a:ext cx="5391360" cy="3252787"/>
          </a:xfrm>
          <a:prstGeom prst="rect">
            <a:avLst/>
          </a:prstGeom>
        </p:spPr>
      </p:pic>
    </p:spTree>
    <p:extLst>
      <p:ext uri="{BB962C8B-B14F-4D97-AF65-F5344CB8AC3E}">
        <p14:creationId xmlns:p14="http://schemas.microsoft.com/office/powerpoint/2010/main" val="7357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fontScale="90000"/>
          </a:bodyPr>
          <a:lstStyle/>
          <a:p>
            <a:pPr marL="152396" algn="ctr">
              <a:buSzPts val="1800"/>
            </a:pPr>
            <a:r>
              <a:rPr lang="en-GB" sz="4267" dirty="0"/>
              <a:t>The start point</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800" dirty="0"/>
              <a:t/>
            </a:r>
            <a:br>
              <a:rPr lang="en-GB" sz="800" dirty="0"/>
            </a:br>
            <a:r>
              <a:rPr lang="en-GB" sz="800" dirty="0"/>
              <a:t>Vector stock</a:t>
            </a: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lnSpcReduction="10000"/>
          </a:bodyPr>
          <a:lstStyle/>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If we apply a social model or ICF approach to physical activity, then this places the focus not upon the disabled person but on the teacher, coach, parent or volunteer.</a:t>
            </a:r>
            <a:endPar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The emphasis on the </a:t>
            </a:r>
            <a:r>
              <a:rPr lang="en-GB" sz="2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actions</a:t>
            </a: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 of the teacher, coach, parent or volunteer and not on </a:t>
            </a:r>
            <a:r>
              <a:rPr lang="en-GB" sz="2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reactions</a:t>
            </a: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 to whatever impairment a person presents.</a:t>
            </a:r>
            <a:endPar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xmlns="" id="{87FCD5CD-421A-4936-8563-42DAE5641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467" y="2125700"/>
            <a:ext cx="3292400" cy="3292400"/>
          </a:xfrm>
          <a:prstGeom prst="rect">
            <a:avLst/>
          </a:prstGeom>
        </p:spPr>
      </p:pic>
    </p:spTree>
    <p:extLst>
      <p:ext uri="{BB962C8B-B14F-4D97-AF65-F5344CB8AC3E}">
        <p14:creationId xmlns:p14="http://schemas.microsoft.com/office/powerpoint/2010/main" val="10779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prstGeom prst="rect">
            <a:avLst/>
          </a:prstGeom>
        </p:spPr>
        <p:txBody>
          <a:bodyPr spcFirstLastPara="1" wrap="square" lIns="121900" tIns="121900" rIns="121900" bIns="121900" anchor="t" anchorCtr="0">
            <a:normAutofit/>
          </a:bodyPr>
          <a:lstStyle/>
          <a:p>
            <a:pPr algn="ctr"/>
            <a:r>
              <a:rPr lang="en-GB" dirty="0"/>
              <a:t>Exercise: what you can control</a:t>
            </a:r>
            <a:endParaRPr dirty="0"/>
          </a:p>
        </p:txBody>
      </p:sp>
      <p:sp>
        <p:nvSpPr>
          <p:cNvPr id="4" name="Text Placeholder 3">
            <a:extLst>
              <a:ext uri="{FF2B5EF4-FFF2-40B4-BE49-F238E27FC236}">
                <a16:creationId xmlns:a16="http://schemas.microsoft.com/office/drawing/2014/main" xmlns="" id="{5E283CC0-0322-4FB4-93F3-1E84099744F4}"/>
              </a:ext>
            </a:extLst>
          </p:cNvPr>
          <p:cNvSpPr>
            <a:spLocks noGrp="1"/>
          </p:cNvSpPr>
          <p:nvPr>
            <p:ph type="body" idx="1"/>
          </p:nvPr>
        </p:nvSpPr>
        <p:spPr/>
        <p:txBody>
          <a:bodyPr>
            <a:normAutofit/>
          </a:bodyPr>
          <a:lstStyle/>
          <a:p>
            <a:pPr marL="194729" indent="0">
              <a:buNone/>
            </a:pPr>
            <a:r>
              <a:rPr lang="en-GB" sz="2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When working with disabled children and adults in sport, over which of the factors opposite do you have control, and over which do you have less or no control?</a:t>
            </a:r>
            <a:endParaRPr lang="en-GB" sz="2000" dirty="0">
              <a:solidFill>
                <a:schemeClr val="tx1"/>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xmlns="" id="{12B02EE7-8F10-4CA7-A004-005F7F4EDF88}"/>
              </a:ext>
            </a:extLst>
          </p:cNvPr>
          <p:cNvSpPr>
            <a:spLocks noGrp="1"/>
          </p:cNvSpPr>
          <p:nvPr>
            <p:ph type="body" idx="2"/>
          </p:nvPr>
        </p:nvSpPr>
        <p:spPr>
          <a:xfrm>
            <a:off x="6286500" y="2007600"/>
            <a:ext cx="5489900" cy="4101600"/>
          </a:xfrm>
        </p:spPr>
        <p:txBody>
          <a:bodyPr>
            <a:normAutofit fontScale="70000" lnSpcReduction="20000"/>
          </a:bodyPr>
          <a:lstStyle/>
          <a:p>
            <a:pPr marL="194729" indent="0">
              <a:lnSpc>
                <a:spcPct val="107000"/>
              </a:lnSpc>
              <a:spcAft>
                <a:spcPts val="800"/>
              </a:spcAft>
              <a:buNone/>
            </a:pPr>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Group organisation   Analysis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indent="0">
              <a:lnSpc>
                <a:spcPct val="107000"/>
              </a:lnSpc>
              <a:spcAft>
                <a:spcPts val="800"/>
              </a:spcAft>
              <a:buNone/>
            </a:pPr>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marR="0" lvl="0" indent="0" algn="l" defTabSz="914400" rtl="0" eaLnBrk="1" fontAlgn="auto" latinLnBrk="0" hangingPunct="1">
              <a:lnSpc>
                <a:spcPct val="107000"/>
              </a:lnSpc>
              <a:spcBef>
                <a:spcPts val="0"/>
              </a:spcBef>
              <a:spcAft>
                <a:spcPts val="800"/>
              </a:spcAft>
              <a:buClr>
                <a:srgbClr val="666666"/>
              </a:buClr>
              <a:buSzPts val="1300"/>
              <a:buFont typeface="Roboto"/>
              <a:buNone/>
              <a:tabLst/>
              <a:defRPr/>
            </a:pPr>
            <a:r>
              <a:rPr lang="en-GB"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Communication        </a:t>
            </a:r>
            <a:r>
              <a:rPr kumimoji="0" lang="en-GB" sz="2400" b="0" i="0" u="none" strike="noStrike" kern="0" cap="none" spc="0" normalizeH="0" baseline="0" noProof="0" dirty="0">
                <a:ln>
                  <a:noFill/>
                </a:ln>
                <a:solidFill>
                  <a:schemeClr val="tx1"/>
                </a:solidFill>
                <a:effectLst/>
                <a:uLnTx/>
                <a:uFillTx/>
                <a:latin typeface="Verdana" panose="020B0604030504040204" pitchFamily="34" charset="0"/>
                <a:ea typeface="Calibri" panose="020F0502020204030204" pitchFamily="34" charset="0"/>
                <a:cs typeface="Times New Roman" panose="02020603050405020304" pitchFamily="18" charset="0"/>
                <a:sym typeface="Roboto"/>
              </a:rPr>
              <a:t>Confidence</a:t>
            </a:r>
            <a:endParaRPr kumimoji="0" lang="en-GB" sz="2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Roboto"/>
            </a:endParaRPr>
          </a:p>
          <a:p>
            <a:pPr marL="194729" indent="0">
              <a:lnSpc>
                <a:spcPct val="107000"/>
              </a:lnSpc>
              <a:spcAft>
                <a:spcPts val="800"/>
              </a:spcAf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marR="0" lvl="0" indent="0" algn="l" defTabSz="914400" rtl="0" eaLnBrk="1" fontAlgn="auto" latinLnBrk="0" hangingPunct="1">
              <a:lnSpc>
                <a:spcPct val="107000"/>
              </a:lnSpc>
              <a:spcBef>
                <a:spcPts val="0"/>
              </a:spcBef>
              <a:spcAft>
                <a:spcPts val="800"/>
              </a:spcAft>
              <a:buClr>
                <a:srgbClr val="666666"/>
              </a:buClr>
              <a:buSzPts val="1300"/>
              <a:buFont typeface="Roboto"/>
              <a:buNone/>
              <a:tabLst/>
              <a:defRPr/>
            </a:pPr>
            <a:r>
              <a:rPr lang="en-GB" sz="2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The impairment      </a:t>
            </a:r>
            <a:r>
              <a:rPr kumimoji="0" lang="en-GB" sz="2600" b="0" i="0" u="none" strike="noStrike" kern="0" cap="none" spc="0" normalizeH="0" baseline="0" noProof="0" dirty="0">
                <a:ln>
                  <a:noFill/>
                </a:ln>
                <a:solidFill>
                  <a:schemeClr val="tx1"/>
                </a:solidFill>
                <a:effectLst/>
                <a:uLnTx/>
                <a:uFillTx/>
                <a:latin typeface="Verdana" panose="020B0604030504040204" pitchFamily="34" charset="0"/>
                <a:ea typeface="Calibri" panose="020F0502020204030204" pitchFamily="34" charset="0"/>
                <a:cs typeface="Times New Roman" panose="02020603050405020304" pitchFamily="18" charset="0"/>
                <a:sym typeface="Roboto"/>
              </a:rPr>
              <a:t>Adapted equipment </a:t>
            </a:r>
            <a:endParaRPr kumimoji="0" lang="en-GB" sz="2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Roboto"/>
            </a:endParaRPr>
          </a:p>
          <a:p>
            <a:pPr marL="194729" indent="0">
              <a:lnSpc>
                <a:spcPct val="107000"/>
              </a:lnSpc>
              <a:spcAft>
                <a:spcPts val="800"/>
              </a:spcAf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marR="0" lvl="0" indent="0" algn="l" defTabSz="914400" rtl="0" eaLnBrk="1" fontAlgn="auto" latinLnBrk="0" hangingPunct="1">
              <a:lnSpc>
                <a:spcPct val="107000"/>
              </a:lnSpc>
              <a:spcBef>
                <a:spcPts val="0"/>
              </a:spcBef>
              <a:spcAft>
                <a:spcPts val="800"/>
              </a:spcAft>
              <a:buClr>
                <a:srgbClr val="666666"/>
              </a:buClr>
              <a:buSzPts val="1300"/>
              <a:buFont typeface="Roboto"/>
              <a:buNone/>
              <a:tabLst/>
              <a:defRPr/>
            </a:pPr>
            <a:r>
              <a:rPr lang="en-GB" sz="2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Planning                </a:t>
            </a:r>
            <a:r>
              <a:rPr kumimoji="0" lang="en-GB" sz="2600" b="0" i="0" u="none" strike="noStrike" kern="0" cap="none" spc="0" normalizeH="0" baseline="0" noProof="0" dirty="0">
                <a:ln>
                  <a:noFill/>
                </a:ln>
                <a:solidFill>
                  <a:schemeClr val="tx1"/>
                </a:solidFill>
                <a:effectLst/>
                <a:uLnTx/>
                <a:uFillTx/>
                <a:latin typeface="Verdana" panose="020B0604030504040204" pitchFamily="34" charset="0"/>
                <a:ea typeface="Calibri" panose="020F0502020204030204" pitchFamily="34" charset="0"/>
                <a:cs typeface="Times New Roman" panose="02020603050405020304" pitchFamily="18" charset="0"/>
                <a:sym typeface="Roboto"/>
              </a:rPr>
              <a:t>Observation</a:t>
            </a:r>
            <a:endParaRPr kumimoji="0" lang="en-GB" sz="2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Roboto"/>
            </a:endParaRPr>
          </a:p>
          <a:p>
            <a:pPr marL="194729" indent="0">
              <a:lnSpc>
                <a:spcPct val="107000"/>
              </a:lnSpc>
              <a:spcAft>
                <a:spcPts val="800"/>
              </a:spcAf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marR="0" lvl="0" indent="0" algn="l" defTabSz="914400" rtl="0" eaLnBrk="1" fontAlgn="auto" latinLnBrk="0" hangingPunct="1">
              <a:lnSpc>
                <a:spcPct val="107000"/>
              </a:lnSpc>
              <a:spcBef>
                <a:spcPts val="0"/>
              </a:spcBef>
              <a:spcAft>
                <a:spcPts val="800"/>
              </a:spcAft>
              <a:buClr>
                <a:srgbClr val="666666"/>
              </a:buClr>
              <a:buSzPts val="1300"/>
              <a:buFont typeface="Roboto"/>
              <a:buNone/>
              <a:tabLst/>
              <a:defRPr/>
            </a:pPr>
            <a:r>
              <a:rPr lang="en-GB" sz="2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Knowledge             </a:t>
            </a:r>
            <a:r>
              <a:rPr kumimoji="0" lang="en-GB" sz="2600" b="0" i="0" u="none" strike="noStrike" kern="0" cap="none" spc="0" normalizeH="0" baseline="0" noProof="0" dirty="0">
                <a:ln>
                  <a:noFill/>
                </a:ln>
                <a:solidFill>
                  <a:schemeClr val="tx1"/>
                </a:solidFill>
                <a:effectLst/>
                <a:uLnTx/>
                <a:uFillTx/>
                <a:latin typeface="Verdana" panose="020B0604030504040204" pitchFamily="34" charset="0"/>
                <a:ea typeface="Calibri" panose="020F0502020204030204" pitchFamily="34" charset="0"/>
                <a:cs typeface="Times New Roman" panose="02020603050405020304" pitchFamily="18" charset="0"/>
                <a:sym typeface="Roboto"/>
              </a:rPr>
              <a:t>Enthusiasm</a:t>
            </a:r>
            <a:endParaRPr kumimoji="0" lang="en-GB" sz="2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Roboto"/>
            </a:endParaRPr>
          </a:p>
          <a:p>
            <a:pPr marL="194729" indent="0">
              <a:lnSpc>
                <a:spcPct val="107000"/>
              </a:lnSpc>
              <a:spcAft>
                <a:spcPts val="800"/>
              </a:spcAf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marR="0" lvl="0" indent="0" algn="l" defTabSz="914400" rtl="0" eaLnBrk="1" fontAlgn="auto" latinLnBrk="0" hangingPunct="1">
              <a:lnSpc>
                <a:spcPct val="107000"/>
              </a:lnSpc>
              <a:spcBef>
                <a:spcPts val="0"/>
              </a:spcBef>
              <a:spcAft>
                <a:spcPts val="800"/>
              </a:spcAft>
              <a:buClr>
                <a:srgbClr val="666666"/>
              </a:buClr>
              <a:buSzPts val="1300"/>
              <a:buFont typeface="Roboto"/>
              <a:buNone/>
              <a:tabLst/>
              <a:defRPr/>
            </a:pPr>
            <a:r>
              <a:rPr lang="en-GB" sz="2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Leadership             </a:t>
            </a:r>
            <a:r>
              <a:rPr kumimoji="0" lang="en-GB" sz="2600" b="0" i="0" u="none" strike="noStrike" kern="0" cap="none" spc="0" normalizeH="0" baseline="0" noProof="0" dirty="0">
                <a:ln>
                  <a:noFill/>
                </a:ln>
                <a:solidFill>
                  <a:schemeClr val="tx1"/>
                </a:solidFill>
                <a:effectLst/>
                <a:uLnTx/>
                <a:uFillTx/>
                <a:latin typeface="Verdana" panose="020B0604030504040204" pitchFamily="34" charset="0"/>
                <a:ea typeface="Calibri" panose="020F0502020204030204" pitchFamily="34" charset="0"/>
                <a:cs typeface="Times New Roman" panose="02020603050405020304" pitchFamily="18" charset="0"/>
                <a:sym typeface="Roboto"/>
              </a:rPr>
              <a:t>Disability knowledge</a:t>
            </a:r>
            <a:endParaRPr kumimoji="0" lang="en-GB" sz="2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Roboto"/>
            </a:endParaRPr>
          </a:p>
          <a:p>
            <a:pPr marL="194729"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94729" indent="0">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159" name="Google Shape;159;p23"/>
          <p:cNvPicPr preferRelativeResize="0"/>
          <p:nvPr/>
        </p:nvPicPr>
        <p:blipFill>
          <a:blip r:embed="rId3">
            <a:alphaModFix/>
          </a:blip>
          <a:stretch>
            <a:fillRect/>
          </a:stretch>
        </p:blipFill>
        <p:spPr>
          <a:xfrm>
            <a:off x="8877300" y="-38099"/>
            <a:ext cx="3314698" cy="705999"/>
          </a:xfrm>
          <a:prstGeom prst="rect">
            <a:avLst/>
          </a:prstGeom>
          <a:noFill/>
          <a:ln>
            <a:noFill/>
          </a:ln>
        </p:spPr>
      </p:pic>
    </p:spTree>
    <p:extLst>
      <p:ext uri="{BB962C8B-B14F-4D97-AF65-F5344CB8AC3E}">
        <p14:creationId xmlns:p14="http://schemas.microsoft.com/office/powerpoint/2010/main" val="25823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fontScale="90000"/>
          </a:bodyPr>
          <a:lstStyle/>
          <a:p>
            <a:pPr algn="ctr">
              <a:lnSpc>
                <a:spcPct val="107000"/>
              </a:lnSpc>
              <a:spcAft>
                <a:spcPts val="800"/>
              </a:spcAft>
            </a:pPr>
            <a:r>
              <a:rPr lang="en-GB" sz="4267" dirty="0"/>
              <a:t>The start point</a:t>
            </a:r>
            <a:br>
              <a:rPr lang="en-GB" sz="4267" dirty="0"/>
            </a:br>
            <a:r>
              <a:rPr lang="en-GB" sz="4267" dirty="0"/>
              <a:t/>
            </a:r>
            <a:br>
              <a:rPr lang="en-GB" sz="4267" dirty="0"/>
            </a:br>
            <a:r>
              <a:rPr lang="en-GB" sz="2700" dirty="0">
                <a:effectLst/>
                <a:latin typeface="Verdana" panose="020B0604030504040204" pitchFamily="34" charset="0"/>
                <a:ea typeface="Calibri" panose="020F0502020204030204" pitchFamily="34" charset="0"/>
                <a:cs typeface="Times New Roman" panose="02020603050405020304" pitchFamily="18" charset="0"/>
              </a:rPr>
              <a:t>You have control over almost </a:t>
            </a:r>
            <a:r>
              <a:rPr lang="en-GB" sz="2700" i="1" dirty="0">
                <a:effectLst/>
                <a:latin typeface="Verdana" panose="020B0604030504040204" pitchFamily="34" charset="0"/>
                <a:ea typeface="Calibri" panose="020F0502020204030204" pitchFamily="34" charset="0"/>
                <a:cs typeface="Times New Roman" panose="02020603050405020304" pitchFamily="18" charset="0"/>
              </a:rPr>
              <a:t>all</a:t>
            </a:r>
            <a:r>
              <a:rPr lang="en-GB" sz="2700" dirty="0">
                <a:effectLst/>
                <a:latin typeface="Verdana" panose="020B0604030504040204" pitchFamily="34" charset="0"/>
                <a:ea typeface="Calibri" panose="020F0502020204030204" pitchFamily="34" charset="0"/>
                <a:cs typeface="Times New Roman" panose="02020603050405020304" pitchFamily="18" charset="0"/>
              </a:rPr>
              <a:t> of these factors!</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Verdana" panose="020B0604030504040204" pitchFamily="34" charset="0"/>
                <a:ea typeface="Calibri" panose="020F0502020204030204" pitchFamily="34" charset="0"/>
                <a:cs typeface="Times New Roman" panose="02020603050405020304" pitchFamily="18" charset="0"/>
              </a:rPr>
              <a:t>In fact, the only factor over which you have no control is the person’s impairment.</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800" dirty="0">
                <a:effectLst/>
                <a:latin typeface="Verdana" panose="020B0604030504040204" pitchFamily="34" charset="0"/>
                <a:ea typeface="Calibri" panose="020F0502020204030204" pitchFamily="34" charset="0"/>
                <a:cs typeface="Times New Roman" panose="02020603050405020304" pitchFamily="18" charset="0"/>
              </a:rPr>
              <a:t>Everything else is in your power.</a:t>
            </a: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800" dirty="0"/>
              <a:t/>
            </a:r>
            <a:br>
              <a:rPr lang="en-GB" sz="800" dirty="0"/>
            </a:br>
            <a:r>
              <a:rPr lang="en-GB" sz="800" dirty="0"/>
              <a:t>Vector stock</a:t>
            </a: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You can learn how to modify and adapt equipment or use regular equipment differently.</a:t>
            </a: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try to find out about all your athletes’ idiosyncrasies and differences – this includes their impairments and the implications for sport and physical activity.</a:t>
            </a: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Your confidence will improve with time and experience.</a:t>
            </a: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18962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 calcmode="lin" valueType="num">
                                      <p:cBhvr additive="base">
                                        <p:cTn id="12"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7">
                                            <p:txEl>
                                              <p:pRg st="2" end="2"/>
                                            </p:txEl>
                                          </p:spTgt>
                                        </p:tgtEl>
                                        <p:attrNameLst>
                                          <p:attrName>style.visibility</p:attrName>
                                        </p:attrNameLst>
                                      </p:cBhvr>
                                      <p:to>
                                        <p:strVal val="visible"/>
                                      </p:to>
                                    </p:set>
                                    <p:anim calcmode="lin" valueType="num">
                                      <p:cBhvr additive="base">
                                        <p:cTn id="18"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7">
                                            <p:txEl>
                                              <p:pRg st="3" end="3"/>
                                            </p:txEl>
                                          </p:spTgt>
                                        </p:tgtEl>
                                        <p:attrNameLst>
                                          <p:attrName>style.visibility</p:attrName>
                                        </p:attrNameLst>
                                      </p:cBhvr>
                                      <p:to>
                                        <p:strVal val="visible"/>
                                      </p:to>
                                    </p:set>
                                    <p:anim calcmode="lin" valueType="num">
                                      <p:cBhvr additive="base">
                                        <p:cTn id="24"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fontScale="90000"/>
          </a:bodyPr>
          <a:lstStyle/>
          <a:p>
            <a:pPr algn="ctr">
              <a:lnSpc>
                <a:spcPct val="107000"/>
              </a:lnSpc>
              <a:spcAft>
                <a:spcPts val="800"/>
              </a:spcAft>
            </a:pPr>
            <a:r>
              <a:rPr lang="en-GB" sz="4267" dirty="0"/>
              <a:t>The start point</a:t>
            </a:r>
            <a:br>
              <a:rPr lang="en-GB" sz="4267" dirty="0"/>
            </a:br>
            <a:r>
              <a:rPr lang="en-GB" sz="4267" dirty="0"/>
              <a:t/>
            </a:r>
            <a:br>
              <a:rPr lang="en-GB" sz="4267" dirty="0"/>
            </a:b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800" dirty="0"/>
              <a:t/>
            </a:r>
            <a:br>
              <a:rPr lang="en-GB" sz="800" dirty="0"/>
            </a:br>
            <a:r>
              <a:rPr lang="en-GB" sz="800" dirty="0"/>
              <a:t>Vector stock</a:t>
            </a: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Therefore, as a teacher, coach, parent or volunteer concentrate on the things over which you have control and do not worry so much about those aspects over which you do not have control. </a:t>
            </a:r>
          </a:p>
          <a:p>
            <a:pPr>
              <a:lnSpc>
                <a:spcPct val="107000"/>
              </a:lnSpc>
              <a:spcAft>
                <a:spcPts val="800"/>
              </a:spcAft>
            </a:pP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This is the start point: what </a:t>
            </a:r>
            <a:r>
              <a:rPr lang="en-GB" sz="2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you</a:t>
            </a:r>
            <a:r>
              <a:rPr lang="en-GB" sz="2400" dirty="0">
                <a:solidFill>
                  <a:schemeClr val="tx1"/>
                </a:solidFill>
                <a:latin typeface="Verdana" panose="020B0604030504040204" pitchFamily="34" charset="0"/>
                <a:ea typeface="Calibri" panose="020F0502020204030204" pitchFamily="34" charset="0"/>
                <a:cs typeface="Times New Roman" panose="02020603050405020304" pitchFamily="18" charset="0"/>
              </a:rPr>
              <a:t> can do and not what an individual cannot do.</a:t>
            </a:r>
            <a:endPar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xmlns="" id="{BDB172E8-4A0C-41E5-A5E1-B1C44E02A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259" y="2057400"/>
            <a:ext cx="3754815" cy="3429000"/>
          </a:xfrm>
          <a:prstGeom prst="rect">
            <a:avLst/>
          </a:prstGeom>
        </p:spPr>
      </p:pic>
    </p:spTree>
    <p:extLst>
      <p:ext uri="{BB962C8B-B14F-4D97-AF65-F5344CB8AC3E}">
        <p14:creationId xmlns:p14="http://schemas.microsoft.com/office/powerpoint/2010/main" val="311614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fontScale="90000"/>
          </a:bodyPr>
          <a:lstStyle/>
          <a:p>
            <a:pPr algn="ctr">
              <a:lnSpc>
                <a:spcPct val="107000"/>
              </a:lnSpc>
              <a:spcAft>
                <a:spcPts val="800"/>
              </a:spcAft>
            </a:pPr>
            <a:r>
              <a:rPr lang="en-GB" sz="4267" dirty="0"/>
              <a:t>Sources/references</a:t>
            </a:r>
            <a:br>
              <a:rPr lang="en-GB" sz="4267" dirty="0"/>
            </a:br>
            <a:r>
              <a:rPr lang="en-GB" sz="4267" dirty="0"/>
              <a:t/>
            </a:r>
            <a:br>
              <a:rPr lang="en-GB" sz="4267" dirty="0"/>
            </a:br>
            <a:r>
              <a:rPr lang="en-GB" sz="2700" dirty="0">
                <a:effectLst/>
                <a:latin typeface="Verdana" panose="020B0604030504040204" pitchFamily="34" charset="0"/>
                <a:ea typeface="Calibri" panose="020F0502020204030204" pitchFamily="34" charset="0"/>
                <a:cs typeface="Times New Roman" panose="02020603050405020304" pitchFamily="18" charset="0"/>
              </a:rPr>
              <a:t/>
            </a:r>
            <a:br>
              <a:rPr lang="en-GB" sz="2700" dirty="0">
                <a:effectLst/>
                <a:latin typeface="Verdana" panose="020B060403050404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800" dirty="0"/>
              <a:t/>
            </a:r>
            <a:br>
              <a:rPr lang="en-GB" sz="800"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r>
              <a:rPr lang="en-GB" sz="4267" dirty="0"/>
              <a:t/>
            </a:r>
            <a:br>
              <a:rPr lang="en-GB" sz="4267" dirty="0"/>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70000" lnSpcReduction="20000"/>
          </a:bodyPr>
          <a:lstStyle/>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Banks et al, (2010). Financial circumstances, health and well-being of the older population in England. The 2008 English Longitudinal Study of Ageing. London: IFS.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Life Opportunities Survey 2009-2012 / Census 2011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Sport England (2016). ‘Mapping Disability: the facts – A statistical review of disabled people in England’</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World Health Organisation, </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International Classification of Functioning, Disability and Health (ICF) (who.int)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World Health Organisation &amp; World Bank (2011). ‘World report on Disability’.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Union of the Physically Impaired Against Segregation (UPIAS) (1976). ‘Fundamental Principles’ (booklet)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94729" indent="0">
              <a:lnSpc>
                <a:spcPct val="107000"/>
              </a:lnSpc>
              <a:spcAft>
                <a:spcPts val="800"/>
              </a:spcAft>
              <a:buNone/>
            </a:pP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4">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385098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15633" y="667900"/>
            <a:ext cx="4942000" cy="4292027"/>
          </a:xfrm>
          <a:prstGeom prst="rect">
            <a:avLst/>
          </a:prstGeom>
        </p:spPr>
        <p:txBody>
          <a:bodyPr spcFirstLastPara="1" wrap="square" lIns="121900" tIns="121900" rIns="121900" bIns="121900" anchor="t" anchorCtr="0">
            <a:normAutofit/>
          </a:bodyPr>
          <a:lstStyle/>
          <a:p>
            <a:pPr algn="ctr"/>
            <a:r>
              <a:rPr lang="en-GB" sz="4800" dirty="0"/>
              <a:t>Understanding</a:t>
            </a:r>
            <a:br>
              <a:rPr lang="en-GB" sz="4800" dirty="0"/>
            </a:br>
            <a:r>
              <a:rPr lang="en-GB" sz="4800" dirty="0"/>
              <a:t>disability</a:t>
            </a:r>
            <a:br>
              <a:rPr lang="en-GB" sz="4800" dirty="0"/>
            </a:br>
            <a:r>
              <a:rPr lang="en-GB" sz="4800" dirty="0"/>
              <a:t/>
            </a:r>
            <a:br>
              <a:rPr lang="en-GB" sz="4800" dirty="0"/>
            </a:br>
            <a:r>
              <a:rPr lang="en-GB" sz="4800" dirty="0"/>
              <a:t>Aims</a:t>
            </a:r>
            <a:r>
              <a:rPr lang="en-GB" sz="5333" dirty="0"/>
              <a:t> </a:t>
            </a:r>
            <a:endParaRPr sz="3200" dirty="0"/>
          </a:p>
        </p:txBody>
      </p:sp>
      <p:sp>
        <p:nvSpPr>
          <p:cNvPr id="78" name="Google Shape;78;p14"/>
          <p:cNvSpPr txBox="1">
            <a:spLocks noGrp="1"/>
          </p:cNvSpPr>
          <p:nvPr>
            <p:ph type="body" idx="1"/>
          </p:nvPr>
        </p:nvSpPr>
        <p:spPr>
          <a:xfrm>
            <a:off x="6221167" y="1015223"/>
            <a:ext cx="5555200" cy="5464800"/>
          </a:xfrm>
          <a:prstGeom prst="rect">
            <a:avLst/>
          </a:prstGeom>
        </p:spPr>
        <p:txBody>
          <a:bodyPr spcFirstLastPara="1" wrap="square" lIns="121900" tIns="121900" rIns="121900" bIns="121900" anchor="t" anchorCtr="0">
            <a:normAutofit fontScale="92500" lnSpcReduction="20000"/>
          </a:bodyPr>
          <a:lstStyle/>
          <a:p>
            <a:pPr marL="342900" lvl="0" indent="-342900">
              <a:lnSpc>
                <a:spcPct val="107000"/>
              </a:lnSpc>
              <a:buFont typeface="Symbol" panose="05050102010706020507" pitchFamily="18" charset="2"/>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cs-CZ" sz="3600" dirty="0">
                <a:solidFill>
                  <a:schemeClr val="tx1"/>
                </a:solidFill>
                <a:latin typeface="Calibri" panose="020F0502020204030204" pitchFamily="34" charset="0"/>
                <a:ea typeface="Calibri" panose="020F0502020204030204" pitchFamily="34" charset="0"/>
                <a:cs typeface="Calibri" panose="020F0502020204030204" pitchFamily="34" charset="0"/>
              </a:rPr>
              <a:t>xplore the myths and realities of disability </a:t>
            </a:r>
            <a:endParaRPr lang="en-GB"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cs-CZ" sz="3600" dirty="0">
                <a:solidFill>
                  <a:schemeClr val="tx1"/>
                </a:solidFill>
                <a:latin typeface="Calibri" panose="020F0502020204030204" pitchFamily="34" charset="0"/>
                <a:ea typeface="Calibri" panose="020F0502020204030204" pitchFamily="34" charset="0"/>
                <a:cs typeface="Calibri" panose="020F0502020204030204" pitchFamily="34" charset="0"/>
              </a:rPr>
              <a:t>nderstand the meaning of disability, impairment and factors affecting the lived experiences of disabled people;</a:t>
            </a:r>
            <a:endParaRPr lang="en-GB"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cs-CZ" sz="3600" dirty="0">
                <a:solidFill>
                  <a:schemeClr val="tx1"/>
                </a:solidFill>
                <a:latin typeface="Calibri" panose="020F0502020204030204" pitchFamily="34" charset="0"/>
                <a:ea typeface="Calibri" panose="020F0502020204030204" pitchFamily="34" charset="0"/>
                <a:cs typeface="Calibri" panose="020F0502020204030204" pitchFamily="34" charset="0"/>
              </a:rPr>
              <a:t>nderstand the application of models and frameworks of disability in relation to physical activity and sport.</a:t>
            </a:r>
            <a:endParaRPr lang="en-GB"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0" name="Google Shape;80;p14"/>
          <p:cNvPicPr preferRelativeResize="0"/>
          <p:nvPr/>
        </p:nvPicPr>
        <p:blipFill>
          <a:blip r:embed="rId3">
            <a:alphaModFix/>
          </a:blip>
          <a:stretch>
            <a:fillRect/>
          </a:stretch>
        </p:blipFill>
        <p:spPr>
          <a:xfrm>
            <a:off x="7990301" y="0"/>
            <a:ext cx="4201697" cy="923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fill="hold"/>
                                        <p:tgtEl>
                                          <p:spTgt spid="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8">
                                            <p:txEl>
                                              <p:pRg st="2" end="2"/>
                                            </p:txEl>
                                          </p:spTgt>
                                        </p:tgtEl>
                                        <p:attrNameLst>
                                          <p:attrName>style.visibility</p:attrName>
                                        </p:attrNameLst>
                                      </p:cBhvr>
                                      <p:to>
                                        <p:strVal val="visible"/>
                                      </p:to>
                                    </p:set>
                                    <p:anim calcmode="lin" valueType="num">
                                      <p:cBhvr additive="base">
                                        <p:cTn id="13" dur="500" fill="hold"/>
                                        <p:tgtEl>
                                          <p:spTgt spid="7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anim calcmode="lin" valueType="num">
                                      <p:cBhvr additive="base">
                                        <p:cTn id="19" dur="500" fill="hold"/>
                                        <p:tgtEl>
                                          <p:spTgt spid="7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fontScale="90000"/>
          </a:bodyPr>
          <a:lstStyle/>
          <a:p>
            <a:pPr marL="152396" algn="ctr">
              <a:buSzPts val="1800"/>
            </a:pPr>
            <a:r>
              <a:rPr lang="en-GB" sz="4267" dirty="0"/>
              <a:t>Understanding</a:t>
            </a:r>
            <a:br>
              <a:rPr lang="en-GB" sz="4267" dirty="0"/>
            </a:br>
            <a:r>
              <a:rPr lang="en-GB" sz="4267" dirty="0"/>
              <a:t>disability</a:t>
            </a:r>
            <a:br>
              <a:rPr lang="en-GB" sz="4267" dirty="0"/>
            </a:br>
            <a:r>
              <a:rPr lang="en-GB" sz="4267" dirty="0"/>
              <a:t/>
            </a:r>
            <a:br>
              <a:rPr lang="en-GB" sz="4267" dirty="0"/>
            </a:br>
            <a:r>
              <a:rPr lang="en-GB" sz="4267" dirty="0"/>
              <a:t>Learning</a:t>
            </a:r>
            <a:br>
              <a:rPr lang="en-GB" sz="4267" dirty="0"/>
            </a:br>
            <a:r>
              <a:rPr lang="en-GB" sz="4267" dirty="0"/>
              <a:t>Outcomes</a:t>
            </a:r>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85000" lnSpcReduction="20000"/>
          </a:bodyPr>
          <a:lstStyle/>
          <a:p>
            <a:pPr marL="194729" indent="0">
              <a:lnSpc>
                <a:spcPct val="107000"/>
              </a:lnSpc>
              <a:spcAft>
                <a:spcPts val="800"/>
              </a:spcAft>
              <a:buNone/>
            </a:pPr>
            <a:endParaRPr lang="en-GB"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94729" indent="0">
              <a:lnSpc>
                <a:spcPct val="107000"/>
              </a:lnSpc>
              <a:spcAft>
                <a:spcPts val="800"/>
              </a:spcAft>
              <a:buNone/>
            </a:pPr>
            <a:r>
              <a:rPr lang="cs-CZ"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Learners will:</a:t>
            </a:r>
            <a:endParaRPr lang="en-GB"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7000"/>
              </a:lnSpc>
              <a:spcAft>
                <a:spcPts val="800"/>
              </a:spcAft>
            </a:pPr>
            <a:r>
              <a:rPr lang="cs-CZ" sz="3600" dirty="0">
                <a:solidFill>
                  <a:schemeClr val="tx1"/>
                </a:solidFill>
                <a:latin typeface="Calibri" panose="020F0502020204030204" pitchFamily="34" charset="0"/>
                <a:ea typeface="Calibri" panose="020F0502020204030204" pitchFamily="34" charset="0"/>
                <a:cs typeface="Calibri" panose="020F0502020204030204" pitchFamily="34" charset="0"/>
              </a:rPr>
              <a:t>have an understanding of basic issues associated with disability;</a:t>
            </a:r>
            <a:endPar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7000"/>
              </a:lnSpc>
              <a:spcAft>
                <a:spcPts val="800"/>
              </a:spcAft>
            </a:pPr>
            <a:r>
              <a:rPr lang="cs-CZ" sz="3600" dirty="0">
                <a:solidFill>
                  <a:schemeClr val="tx1"/>
                </a:solidFill>
                <a:latin typeface="Calibri" panose="020F0502020204030204" pitchFamily="34" charset="0"/>
                <a:ea typeface="Calibri" panose="020F0502020204030204" pitchFamily="34" charset="0"/>
              </a:rPr>
              <a:t>understand how these issues have implications for physical activity and sport and their contribution towards the creation of a fair society for all.</a:t>
            </a:r>
            <a:endParaRPr lang="en-GB"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anim calcmode="lin" valueType="num">
                                      <p:cBhvr additive="base">
                                        <p:cTn id="19"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a:bodyPr>
          <a:lstStyle/>
          <a:p>
            <a:pPr marL="152396" algn="ctr">
              <a:buSzPts val="1800"/>
            </a:pPr>
            <a:r>
              <a:rPr lang="en-GB" sz="4267" dirty="0"/>
              <a:t>Understanding</a:t>
            </a:r>
            <a:br>
              <a:rPr lang="en-GB" sz="4267" dirty="0"/>
            </a:br>
            <a:r>
              <a:rPr lang="en-GB" sz="4267" dirty="0"/>
              <a:t>disability</a:t>
            </a:r>
            <a:br>
              <a:rPr lang="en-GB" sz="4267" dirty="0"/>
            </a:br>
            <a:r>
              <a:rPr lang="en-GB" sz="4267" dirty="0"/>
              <a:t/>
            </a:r>
            <a:br>
              <a:rPr lang="en-GB" sz="4267" dirty="0"/>
            </a:br>
            <a:r>
              <a:rPr lang="en-GB" sz="4267" dirty="0"/>
              <a:t>Numbers</a:t>
            </a:r>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92500" lnSpcReduction="10000"/>
          </a:bodyPr>
          <a:lstStyle/>
          <a:p>
            <a:pPr marL="194729" indent="0">
              <a:lnSpc>
                <a:spcPct val="107000"/>
              </a:lnSpc>
              <a:spcAft>
                <a:spcPts val="800"/>
              </a:spcAft>
              <a:buNone/>
            </a:pPr>
            <a:endParaRPr lang="en-GB"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It is estimated that there are 1 billion disabled people in the world – just less than one in seven of every human being on the planet.</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most developed countries, between 15-20% of the population have impairments.</a:t>
            </a:r>
          </a:p>
          <a:p>
            <a:pPr>
              <a:lnSpc>
                <a:spcPct val="107000"/>
              </a:lnSpc>
              <a:spcAft>
                <a:spcPts val="800"/>
              </a:spcAft>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The prevalence of impairments and their severity increases with age.</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A picture containing chart&#10;&#10;Description automatically generated">
            <a:extLst>
              <a:ext uri="{FF2B5EF4-FFF2-40B4-BE49-F238E27FC236}">
                <a16:creationId xmlns:a16="http://schemas.microsoft.com/office/drawing/2014/main" xmlns="" id="{4C9A3284-2571-4826-BB4E-CE5748E92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62" y="3622737"/>
            <a:ext cx="4871105" cy="2768538"/>
          </a:xfrm>
          <a:prstGeom prst="rect">
            <a:avLst/>
          </a:prstGeom>
        </p:spPr>
      </p:pic>
    </p:spTree>
    <p:extLst>
      <p:ext uri="{BB962C8B-B14F-4D97-AF65-F5344CB8AC3E}">
        <p14:creationId xmlns:p14="http://schemas.microsoft.com/office/powerpoint/2010/main" val="19761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anim calcmode="lin" valueType="num">
                                      <p:cBhvr additive="base">
                                        <p:cTn id="19"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rmAutofit/>
          </a:bodyPr>
          <a:lstStyle/>
          <a:p>
            <a:pPr marL="152396" algn="ctr">
              <a:buSzPts val="1800"/>
            </a:pPr>
            <a:r>
              <a:rPr lang="en-GB" sz="4267" dirty="0"/>
              <a:t>Understanding</a:t>
            </a:r>
            <a:br>
              <a:rPr lang="en-GB" sz="4267" dirty="0"/>
            </a:br>
            <a:r>
              <a:rPr lang="en-GB" sz="4267" dirty="0"/>
              <a:t>disability</a:t>
            </a:r>
            <a:br>
              <a:rPr lang="en-GB" sz="4267" dirty="0"/>
            </a:br>
            <a:r>
              <a:rPr lang="en-GB" sz="800" dirty="0"/>
              <a:t/>
            </a:r>
            <a:br>
              <a:rPr lang="en-GB" sz="800" dirty="0"/>
            </a:br>
            <a:r>
              <a:rPr lang="en-GB" sz="800" dirty="0"/>
              <a:t/>
            </a:r>
            <a:br>
              <a:rPr lang="en-GB" sz="800" dirty="0"/>
            </a:br>
            <a:r>
              <a:rPr lang="en-GB" sz="4267" dirty="0"/>
              <a:t>Words</a:t>
            </a:r>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lnSpcReduction="10000"/>
          </a:bodyPr>
          <a:lstStyle/>
          <a:p>
            <a:pPr marL="194729" indent="0">
              <a:lnSpc>
                <a:spcPct val="107000"/>
              </a:lnSpc>
              <a:spcAft>
                <a:spcPts val="800"/>
              </a:spcAft>
              <a:buNone/>
            </a:pPr>
            <a:endParaRPr lang="en-GB"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terminology of disability and impairment varies around the world.</a:t>
            </a: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Disabled people’ or ‘people with disabilities’?</a:t>
            </a: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Practical solutions:</a:t>
            </a:r>
          </a:p>
          <a:p>
            <a:pPr marL="1147214" lvl="1" indent="-342900">
              <a:lnSpc>
                <a:spcPct val="107000"/>
              </a:lnSpc>
              <a:spcAft>
                <a:spcPts val="800"/>
              </a:spcAft>
              <a:buFontTx/>
              <a:buChar char="-"/>
            </a:pP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expressions favoured where YOU are</a:t>
            </a:r>
          </a:p>
          <a:p>
            <a:pPr marL="1261514" lvl="1" indent="-457200">
              <a:lnSpc>
                <a:spcPct val="107000"/>
              </a:lnSpc>
              <a:spcAft>
                <a:spcPts val="800"/>
              </a:spcAft>
              <a:buFontTx/>
              <a:buChar char="-"/>
            </a:pP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avoid unhelpful negative stereotypes</a:t>
            </a:r>
          </a:p>
          <a:p>
            <a:pPr marL="1261514" lvl="1" indent="-457200">
              <a:lnSpc>
                <a:spcPct val="107000"/>
              </a:lnSpc>
              <a:spcAft>
                <a:spcPts val="800"/>
              </a:spcAft>
              <a:buFontTx/>
              <a:buChar char="-"/>
            </a:pP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PEOPLE’S NAMES!</a:t>
            </a:r>
            <a:endParaRPr lang="en-GB"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4" name="Picture 3" descr="Map&#10;&#10;Description automatically generated">
            <a:extLst>
              <a:ext uri="{FF2B5EF4-FFF2-40B4-BE49-F238E27FC236}">
                <a16:creationId xmlns:a16="http://schemas.microsoft.com/office/drawing/2014/main" xmlns="" id="{13BDEEDF-C095-4F6E-8C13-E0C998F5F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67" y="3267074"/>
            <a:ext cx="4421000" cy="3313423"/>
          </a:xfrm>
          <a:prstGeom prst="rect">
            <a:avLst/>
          </a:prstGeom>
        </p:spPr>
      </p:pic>
    </p:spTree>
    <p:extLst>
      <p:ext uri="{BB962C8B-B14F-4D97-AF65-F5344CB8AC3E}">
        <p14:creationId xmlns:p14="http://schemas.microsoft.com/office/powerpoint/2010/main" val="25954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anim calcmode="lin" valueType="num">
                                      <p:cBhvr additive="base">
                                        <p:cTn id="19"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3104000"/>
          </a:xfrm>
          <a:prstGeom prst="rect">
            <a:avLst/>
          </a:prstGeom>
        </p:spPr>
        <p:txBody>
          <a:bodyPr spcFirstLastPara="1" wrap="square" lIns="121900" tIns="121900" rIns="121900" bIns="121900" anchor="t" anchorCtr="0">
            <a:noAutofit/>
          </a:bodyPr>
          <a:lstStyle/>
          <a:p>
            <a:pPr marL="152396" algn="ctr">
              <a:buSzPts val="1800"/>
            </a:pPr>
            <a:r>
              <a:rPr lang="en-GB" sz="3600" dirty="0"/>
              <a:t>Understanding</a:t>
            </a:r>
            <a:br>
              <a:rPr lang="en-GB" sz="3600" dirty="0"/>
            </a:br>
            <a:r>
              <a:rPr lang="en-GB" sz="3600" dirty="0"/>
              <a:t>disability</a:t>
            </a:r>
            <a:br>
              <a:rPr lang="en-GB" sz="3600" dirty="0"/>
            </a:br>
            <a:r>
              <a:rPr lang="en-GB" sz="800" dirty="0"/>
              <a:t/>
            </a:r>
            <a:br>
              <a:rPr lang="en-GB" sz="800" dirty="0"/>
            </a:br>
            <a:r>
              <a:rPr lang="en-GB" sz="800" dirty="0"/>
              <a:t/>
            </a:r>
            <a:br>
              <a:rPr lang="en-GB" sz="800" dirty="0"/>
            </a:br>
            <a:r>
              <a:rPr lang="en-GB" sz="3600" dirty="0"/>
              <a:t>Definitions</a:t>
            </a:r>
          </a:p>
        </p:txBody>
      </p:sp>
      <p:sp>
        <p:nvSpPr>
          <p:cNvPr id="87" name="Google Shape;87;p15"/>
          <p:cNvSpPr txBox="1">
            <a:spLocks noGrp="1"/>
          </p:cNvSpPr>
          <p:nvPr>
            <p:ph type="body" idx="2"/>
          </p:nvPr>
        </p:nvSpPr>
        <p:spPr>
          <a:xfrm>
            <a:off x="6505367" y="667900"/>
            <a:ext cx="5272000" cy="5704326"/>
          </a:xfrm>
          <a:prstGeom prst="rect">
            <a:avLst/>
          </a:prstGeom>
        </p:spPr>
        <p:txBody>
          <a:bodyPr spcFirstLastPara="1" wrap="square" lIns="121900" tIns="121900" rIns="121900" bIns="121900" anchor="t" anchorCtr="0">
            <a:noAutofit/>
          </a:bodyPr>
          <a:lstStyle/>
          <a:p>
            <a:pPr marL="194729" indent="0">
              <a:lnSpc>
                <a:spcPct val="107000"/>
              </a:lnSpc>
              <a:spcAft>
                <a:spcPts val="800"/>
              </a:spcAft>
              <a:buNone/>
            </a:pPr>
            <a:r>
              <a:rPr lang="en-GB"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Exercise</a:t>
            </a:r>
          </a:p>
          <a:p>
            <a:pPr marL="194729" indent="0">
              <a:lnSpc>
                <a:spcPct val="107000"/>
              </a:lnSpc>
              <a:spcAft>
                <a:spcPts val="800"/>
              </a:spcAft>
              <a:buNone/>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What does the word ‘disability’ mean to you? Brainstorm and list all the words you know.</a:t>
            </a:r>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it that ‘disables’ people? Is it their impairments – or other factors? </a:t>
            </a:r>
          </a:p>
          <a:p>
            <a:pPr>
              <a:lnSpc>
                <a:spcPct val="107000"/>
              </a:lnSpc>
              <a:spcAft>
                <a:spcPts val="800"/>
              </a:spcAft>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Medical model of disability</a:t>
            </a:r>
          </a:p>
          <a:p>
            <a:pPr marL="804314" lvl="1" indent="0">
              <a:lnSpc>
                <a:spcPct val="107000"/>
              </a:lnSpc>
              <a:spcAft>
                <a:spcPts val="800"/>
              </a:spcAft>
              <a:buNone/>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people disabled by their impairments</a:t>
            </a:r>
          </a:p>
          <a:p>
            <a:pPr>
              <a:lnSpc>
                <a:spcPct val="107000"/>
              </a:lnSpc>
              <a:spcAft>
                <a:spcPts val="800"/>
              </a:spcAft>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Social model of disability </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4314" lvl="1" indent="0">
              <a:lnSpc>
                <a:spcPct val="107000"/>
              </a:lnSpc>
              <a:spcAft>
                <a:spcPts val="800"/>
              </a:spcAft>
              <a:buNone/>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people disabled by societal factors, such as environment, attitudes, barriers to opportunity</a:t>
            </a:r>
          </a:p>
          <a:p>
            <a:pPr marL="194729" indent="0">
              <a:lnSpc>
                <a:spcPct val="107000"/>
              </a:lnSpc>
              <a:spcAft>
                <a:spcPts val="800"/>
              </a:spcAft>
              <a:buNone/>
            </a:pP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94729" indent="0">
              <a:lnSpc>
                <a:spcPct val="107000"/>
              </a:lnSpc>
              <a:spcAft>
                <a:spcPts val="8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xmlns="" id="{FA213FA2-E294-4F32-8AFE-CC63716FB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279" y="2989573"/>
            <a:ext cx="3000776" cy="3752850"/>
          </a:xfrm>
          <a:prstGeom prst="rect">
            <a:avLst/>
          </a:prstGeom>
        </p:spPr>
      </p:pic>
    </p:spTree>
    <p:extLst>
      <p:ext uri="{BB962C8B-B14F-4D97-AF65-F5344CB8AC3E}">
        <p14:creationId xmlns:p14="http://schemas.microsoft.com/office/powerpoint/2010/main" val="36814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anim calcmode="lin" valueType="num">
                                      <p:cBhvr additive="base">
                                        <p:cTn id="11"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 calcmode="lin" valueType="num">
                                      <p:cBhvr additive="base">
                                        <p:cTn id="17"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7">
                                            <p:txEl>
                                              <p:pRg st="3" end="3"/>
                                            </p:txEl>
                                          </p:spTgt>
                                        </p:tgtEl>
                                        <p:attrNameLst>
                                          <p:attrName>style.visibility</p:attrName>
                                        </p:attrNameLst>
                                      </p:cBhvr>
                                      <p:to>
                                        <p:strVal val="visible"/>
                                      </p:to>
                                    </p:set>
                                    <p:anim calcmode="lin" valueType="num">
                                      <p:cBhvr additive="base">
                                        <p:cTn id="23"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7">
                                            <p:txEl>
                                              <p:pRg st="5" end="5"/>
                                            </p:txEl>
                                          </p:spTgt>
                                        </p:tgtEl>
                                        <p:attrNameLst>
                                          <p:attrName>style.visibility</p:attrName>
                                        </p:attrNameLst>
                                      </p:cBhvr>
                                      <p:to>
                                        <p:strVal val="visible"/>
                                      </p:to>
                                    </p:set>
                                    <p:anim calcmode="lin" valueType="num">
                                      <p:cBhvr additive="base">
                                        <p:cTn id="33" dur="500" fill="hold"/>
                                        <p:tgtEl>
                                          <p:spTgt spid="8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prstGeom prst="rect">
            <a:avLst/>
          </a:prstGeom>
        </p:spPr>
        <p:txBody>
          <a:bodyPr spcFirstLastPara="1" wrap="square" lIns="121900" tIns="121900" rIns="121900" bIns="121900" anchor="t" anchorCtr="0">
            <a:normAutofit/>
          </a:bodyPr>
          <a:lstStyle/>
          <a:p>
            <a:pPr algn="ctr"/>
            <a:r>
              <a:rPr lang="en-GB" dirty="0"/>
              <a:t>Models of disability</a:t>
            </a:r>
            <a:endParaRPr dirty="0"/>
          </a:p>
        </p:txBody>
      </p:sp>
      <p:sp>
        <p:nvSpPr>
          <p:cNvPr id="4" name="Text Placeholder 3">
            <a:extLst>
              <a:ext uri="{FF2B5EF4-FFF2-40B4-BE49-F238E27FC236}">
                <a16:creationId xmlns:a16="http://schemas.microsoft.com/office/drawing/2014/main" xmlns="" id="{5E283CC0-0322-4FB4-93F3-1E84099744F4}"/>
              </a:ext>
            </a:extLst>
          </p:cNvPr>
          <p:cNvSpPr>
            <a:spLocks noGrp="1"/>
          </p:cNvSpPr>
          <p:nvPr>
            <p:ph type="body" idx="1"/>
          </p:nvPr>
        </p:nvSpPr>
        <p:spPr/>
        <p:txBody>
          <a:bodyPr/>
          <a:lstStyle/>
          <a:p>
            <a:endParaRPr lang="en-GB" dirty="0"/>
          </a:p>
        </p:txBody>
      </p:sp>
      <p:sp>
        <p:nvSpPr>
          <p:cNvPr id="5" name="Text Placeholder 4">
            <a:extLst>
              <a:ext uri="{FF2B5EF4-FFF2-40B4-BE49-F238E27FC236}">
                <a16:creationId xmlns:a16="http://schemas.microsoft.com/office/drawing/2014/main" xmlns="" id="{12B02EE7-8F10-4CA7-A004-005F7F4EDF88}"/>
              </a:ext>
            </a:extLst>
          </p:cNvPr>
          <p:cNvSpPr>
            <a:spLocks noGrp="1"/>
          </p:cNvSpPr>
          <p:nvPr>
            <p:ph type="body" idx="2"/>
          </p:nvPr>
        </p:nvSpPr>
        <p:spPr>
          <a:xfrm>
            <a:off x="6286500" y="2007600"/>
            <a:ext cx="5489900" cy="4101600"/>
          </a:xfrm>
        </p:spPr>
        <p:txBody>
          <a:bodyPr>
            <a:normAutofit/>
          </a:bodyPr>
          <a:lstStyle/>
          <a:p>
            <a:pPr marL="194729" indent="0">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159" name="Google Shape;159;p23"/>
          <p:cNvPicPr preferRelativeResize="0"/>
          <p:nvPr/>
        </p:nvPicPr>
        <p:blipFill>
          <a:blip r:embed="rId3">
            <a:alphaModFix/>
          </a:blip>
          <a:stretch>
            <a:fillRect/>
          </a:stretch>
        </p:blipFill>
        <p:spPr>
          <a:xfrm>
            <a:off x="8553450" y="-19049"/>
            <a:ext cx="3638548" cy="831600"/>
          </a:xfrm>
          <a:prstGeom prst="rect">
            <a:avLst/>
          </a:prstGeom>
          <a:noFill/>
          <a:ln>
            <a:noFill/>
          </a:ln>
        </p:spPr>
      </p:pic>
      <p:graphicFrame>
        <p:nvGraphicFramePr>
          <p:cNvPr id="8" name="Diagram 7">
            <a:extLst>
              <a:ext uri="{FF2B5EF4-FFF2-40B4-BE49-F238E27FC236}">
                <a16:creationId xmlns:a16="http://schemas.microsoft.com/office/drawing/2014/main" xmlns="" id="{AAA6E4D5-A821-4AE3-8476-DFAC0881EA43}"/>
              </a:ext>
            </a:extLst>
          </p:cNvPr>
          <p:cNvGraphicFramePr/>
          <p:nvPr>
            <p:extLst>
              <p:ext uri="{D42A27DB-BD31-4B8C-83A1-F6EECF244321}">
                <p14:modId xmlns:p14="http://schemas.microsoft.com/office/powerpoint/2010/main" val="2823086608"/>
              </p:ext>
            </p:extLst>
          </p:nvPr>
        </p:nvGraphicFramePr>
        <p:xfrm>
          <a:off x="339000" y="2458200"/>
          <a:ext cx="54864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xmlns="" id="{9657C4D2-4E4F-4C65-91F1-C067E26BD1E4}"/>
              </a:ext>
            </a:extLst>
          </p:cNvPr>
          <p:cNvGraphicFramePr/>
          <p:nvPr>
            <p:extLst>
              <p:ext uri="{D42A27DB-BD31-4B8C-83A1-F6EECF244321}">
                <p14:modId xmlns:p14="http://schemas.microsoft.com/office/powerpoint/2010/main" val="3618736908"/>
              </p:ext>
            </p:extLst>
          </p:nvPr>
        </p:nvGraphicFramePr>
        <p:xfrm>
          <a:off x="5902000" y="2458200"/>
          <a:ext cx="5486400" cy="3200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prstGeom prst="rect">
            <a:avLst/>
          </a:prstGeom>
        </p:spPr>
        <p:txBody>
          <a:bodyPr spcFirstLastPara="1" wrap="square" lIns="121900" tIns="121900" rIns="121900" bIns="121900" anchor="t" anchorCtr="0">
            <a:normAutofit/>
          </a:bodyPr>
          <a:lstStyle/>
          <a:p>
            <a:pPr algn="ctr"/>
            <a:r>
              <a:rPr lang="en-GB" dirty="0"/>
              <a:t>Interpretation</a:t>
            </a:r>
            <a:endParaRPr dirty="0"/>
          </a:p>
        </p:txBody>
      </p:sp>
      <p:sp>
        <p:nvSpPr>
          <p:cNvPr id="4" name="Text Placeholder 3">
            <a:extLst>
              <a:ext uri="{FF2B5EF4-FFF2-40B4-BE49-F238E27FC236}">
                <a16:creationId xmlns:a16="http://schemas.microsoft.com/office/drawing/2014/main" xmlns="" id="{5E283CC0-0322-4FB4-93F3-1E84099744F4}"/>
              </a:ext>
            </a:extLst>
          </p:cNvPr>
          <p:cNvSpPr>
            <a:spLocks noGrp="1"/>
          </p:cNvSpPr>
          <p:nvPr>
            <p:ph type="body" idx="1"/>
          </p:nvPr>
        </p:nvSpPr>
        <p:spPr/>
        <p:txBody>
          <a:bodyPr>
            <a:normAutofit/>
          </a:bodyPr>
          <a:lstStyle/>
          <a:p>
            <a:pPr marL="194729" indent="0">
              <a:lnSpc>
                <a:spcPct val="115000"/>
              </a:lnSpc>
              <a:spcAft>
                <a:spcPts val="1000"/>
              </a:spcAft>
              <a:buNone/>
            </a:pPr>
            <a:r>
              <a:rPr lang="en-GB" sz="2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‘In our view it is society which disables physically impaired people. Disability is something imposed on top of our impairments by the way we are unnecessarily isolated and excluded from full participation in society.’</a:t>
            </a:r>
          </a:p>
          <a:p>
            <a:pPr marL="194729" indent="0">
              <a:lnSpc>
                <a:spcPct val="115000"/>
              </a:lnSpc>
              <a:spcAft>
                <a:spcPts val="1000"/>
              </a:spcAft>
              <a:buNone/>
            </a:pPr>
            <a:r>
              <a:rPr lang="en-GB" sz="2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Union of the Physically Impaired Against Segregation (UPIAS)</a:t>
            </a:r>
          </a:p>
          <a:p>
            <a:pPr marL="194729" indent="0">
              <a:lnSpc>
                <a:spcPct val="115000"/>
              </a:lnSpc>
              <a:spcAft>
                <a:spcPts val="1000"/>
              </a:spcAft>
              <a:buNone/>
            </a:pPr>
            <a:r>
              <a:rPr lang="en-GB" sz="2000" dirty="0">
                <a:solidFill>
                  <a:schemeClr val="tx1"/>
                </a:solidFill>
                <a:latin typeface="Verdana" panose="020B0604030504040204" pitchFamily="34" charset="0"/>
                <a:ea typeface="Calibri" panose="020F0502020204030204" pitchFamily="34" charset="0"/>
                <a:cs typeface="Times New Roman" panose="02020603050405020304" pitchFamily="18" charset="0"/>
              </a:rPr>
              <a:t>1976</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indent="0">
              <a:buNone/>
            </a:pPr>
            <a:endParaRPr lang="en-GB" sz="24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xmlns="" id="{12B02EE7-8F10-4CA7-A004-005F7F4EDF88}"/>
              </a:ext>
            </a:extLst>
          </p:cNvPr>
          <p:cNvSpPr>
            <a:spLocks noGrp="1"/>
          </p:cNvSpPr>
          <p:nvPr>
            <p:ph type="body" idx="2"/>
          </p:nvPr>
        </p:nvSpPr>
        <p:spPr>
          <a:xfrm>
            <a:off x="6096000" y="2058523"/>
            <a:ext cx="5489900" cy="4101600"/>
          </a:xfrm>
        </p:spPr>
        <p:txBody>
          <a:bodyPr>
            <a:normAutofit/>
          </a:bodyPr>
          <a:lstStyle/>
          <a:p>
            <a:pPr marL="194729" indent="0">
              <a:buNone/>
            </a:pPr>
            <a:r>
              <a:rPr lang="en-GB" sz="2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 disability should be viewed neither as purely medical nor as purely social: persons with disabilities can often experience problems arising from their health condition. A balanced approach is needed, giving appropriate weight to the different aspects of disability.’</a:t>
            </a:r>
          </a:p>
          <a:p>
            <a:pPr marL="194729" indent="0">
              <a:buNone/>
            </a:pPr>
            <a:endParaRPr lang="en-GB" sz="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194729" indent="0">
              <a:buNone/>
            </a:pPr>
            <a:r>
              <a:rPr lang="en-GB" sz="2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World Health Organisation (WHO)</a:t>
            </a:r>
          </a:p>
          <a:p>
            <a:pPr marL="194729" indent="0">
              <a:buNone/>
            </a:pPr>
            <a:endParaRPr lang="en-GB" sz="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194729" indent="0">
              <a:buNone/>
            </a:pPr>
            <a:r>
              <a:rPr lang="en-GB" sz="2000" dirty="0">
                <a:solidFill>
                  <a:schemeClr val="tx1"/>
                </a:solidFill>
                <a:latin typeface="Verdana" panose="020B0604030504040204" pitchFamily="34" charset="0"/>
                <a:ea typeface="Calibri" panose="020F0502020204030204" pitchFamily="34" charset="0"/>
                <a:cs typeface="Times New Roman" panose="02020603050405020304" pitchFamily="18" charset="0"/>
              </a:rPr>
              <a:t>2011</a:t>
            </a: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159" name="Google Shape;159;p23"/>
          <p:cNvPicPr preferRelativeResize="0"/>
          <p:nvPr/>
        </p:nvPicPr>
        <p:blipFill>
          <a:blip r:embed="rId3">
            <a:alphaModFix/>
          </a:blip>
          <a:stretch>
            <a:fillRect/>
          </a:stretch>
        </p:blipFill>
        <p:spPr>
          <a:xfrm>
            <a:off x="8553450" y="-19049"/>
            <a:ext cx="3638548" cy="831600"/>
          </a:xfrm>
          <a:prstGeom prst="rect">
            <a:avLst/>
          </a:prstGeom>
          <a:noFill/>
          <a:ln>
            <a:noFill/>
          </a:ln>
        </p:spPr>
      </p:pic>
    </p:spTree>
    <p:extLst>
      <p:ext uri="{BB962C8B-B14F-4D97-AF65-F5344CB8AC3E}">
        <p14:creationId xmlns:p14="http://schemas.microsoft.com/office/powerpoint/2010/main" val="35808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415633" y="812550"/>
            <a:ext cx="11360800" cy="686949"/>
          </a:xfrm>
          <a:prstGeom prst="rect">
            <a:avLst/>
          </a:prstGeom>
        </p:spPr>
        <p:txBody>
          <a:bodyPr spcFirstLastPara="1" wrap="square" lIns="121900" tIns="121900" rIns="121900" bIns="121900" anchor="t" anchorCtr="0">
            <a:normAutofit/>
          </a:bodyPr>
          <a:lstStyle/>
          <a:p>
            <a:pPr algn="ctr"/>
            <a:r>
              <a:rPr lang="en-GB" sz="2400" dirty="0"/>
              <a:t>International Classification of Functioning, Disability &amp; Health (ICF)</a:t>
            </a:r>
            <a:endParaRPr sz="2400" dirty="0"/>
          </a:p>
        </p:txBody>
      </p:sp>
      <p:sp>
        <p:nvSpPr>
          <p:cNvPr id="4" name="Text Placeholder 3">
            <a:extLst>
              <a:ext uri="{FF2B5EF4-FFF2-40B4-BE49-F238E27FC236}">
                <a16:creationId xmlns:a16="http://schemas.microsoft.com/office/drawing/2014/main" xmlns="" id="{5E283CC0-0322-4FB4-93F3-1E84099744F4}"/>
              </a:ext>
            </a:extLst>
          </p:cNvPr>
          <p:cNvSpPr>
            <a:spLocks noGrp="1"/>
          </p:cNvSpPr>
          <p:nvPr>
            <p:ph type="body" idx="1"/>
          </p:nvPr>
        </p:nvSpPr>
        <p:spPr/>
        <p:txBody>
          <a:bodyPr>
            <a:normAutofit/>
          </a:bodyPr>
          <a:lstStyle/>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buNone/>
            </a:pPr>
            <a:endParaRPr lang="en-GB" sz="2400" dirty="0">
              <a:latin typeface="Calibri" panose="020F0502020204030204" pitchFamily="34" charset="0"/>
              <a:cs typeface="Calibri" panose="020F0502020204030204" pitchFamily="34" charset="0"/>
            </a:endParaRPr>
          </a:p>
          <a:p>
            <a:pPr marL="194729" indent="0" algn="ctr">
              <a:buNone/>
            </a:pPr>
            <a:r>
              <a:rPr lang="en-GB" sz="800" dirty="0">
                <a:latin typeface="Calibri" panose="020F0502020204030204" pitchFamily="34" charset="0"/>
                <a:cs typeface="Calibri" panose="020F0502020204030204" pitchFamily="34" charset="0"/>
              </a:rPr>
              <a:t>World Health Organisation</a:t>
            </a:r>
          </a:p>
        </p:txBody>
      </p:sp>
      <p:sp>
        <p:nvSpPr>
          <p:cNvPr id="5" name="Text Placeholder 4">
            <a:extLst>
              <a:ext uri="{FF2B5EF4-FFF2-40B4-BE49-F238E27FC236}">
                <a16:creationId xmlns:a16="http://schemas.microsoft.com/office/drawing/2014/main" xmlns="" id="{12B02EE7-8F10-4CA7-A004-005F7F4EDF88}"/>
              </a:ext>
            </a:extLst>
          </p:cNvPr>
          <p:cNvSpPr>
            <a:spLocks noGrp="1"/>
          </p:cNvSpPr>
          <p:nvPr>
            <p:ph type="body" idx="2"/>
          </p:nvPr>
        </p:nvSpPr>
        <p:spPr>
          <a:xfrm>
            <a:off x="6096000" y="2058523"/>
            <a:ext cx="5489900" cy="4101600"/>
          </a:xfrm>
        </p:spPr>
        <p:txBody>
          <a:bodyPr>
            <a:normAutofit fontScale="92500" lnSpcReduction="10000"/>
          </a:bodyPr>
          <a:lstStyle/>
          <a:p>
            <a:pPr marL="194729" indent="0" algn="ctr">
              <a:buNone/>
            </a:pPr>
            <a:r>
              <a:rPr lang="en-GB" sz="2400" dirty="0">
                <a:solidFill>
                  <a:schemeClr val="tx1"/>
                </a:solidFill>
                <a:latin typeface="Calibri" panose="020F0502020204030204" pitchFamily="34" charset="0"/>
                <a:cs typeface="Calibri" panose="020F0502020204030204" pitchFamily="34" charset="0"/>
              </a:rPr>
              <a:t>The ICF says:</a:t>
            </a:r>
          </a:p>
          <a:p>
            <a:r>
              <a:rPr lang="en-GB" sz="2400" dirty="0">
                <a:solidFill>
                  <a:schemeClr val="tx1"/>
                </a:solidFill>
                <a:latin typeface="Calibri" panose="020F0502020204030204" pitchFamily="34" charset="0"/>
                <a:cs typeface="Calibri" panose="020F0502020204030204" pitchFamily="34" charset="0"/>
              </a:rPr>
              <a:t>There are a range of different factors affecting the lives of people who have impairments.</a:t>
            </a:r>
          </a:p>
          <a:p>
            <a:r>
              <a:rPr lang="en-GB" sz="2400" dirty="0">
                <a:solidFill>
                  <a:schemeClr val="tx1"/>
                </a:solidFill>
                <a:latin typeface="Calibri" panose="020F0502020204030204" pitchFamily="34" charset="0"/>
                <a:cs typeface="Calibri" panose="020F0502020204030204" pitchFamily="34" charset="0"/>
              </a:rPr>
              <a:t>The effect of an impairment on any individual depends upon the different influences of these factors.</a:t>
            </a:r>
          </a:p>
          <a:p>
            <a:r>
              <a:rPr lang="en-GB" sz="2400" dirty="0">
                <a:solidFill>
                  <a:schemeClr val="tx1"/>
                </a:solidFill>
                <a:latin typeface="Calibri" panose="020F0502020204030204" pitchFamily="34" charset="0"/>
                <a:cs typeface="Calibri" panose="020F0502020204030204" pitchFamily="34" charset="0"/>
              </a:rPr>
              <a:t>For example, a person who has a mobility impairment could function effectively in a postal sorting office but less so as a postman.</a:t>
            </a:r>
          </a:p>
          <a:p>
            <a:pPr marL="194729" indent="0">
              <a:buNone/>
            </a:pPr>
            <a:endParaRPr lang="en-GB" sz="2400" dirty="0">
              <a:latin typeface="Calibri" panose="020F0502020204030204" pitchFamily="34" charset="0"/>
              <a:cs typeface="Calibri" panose="020F0502020204030204" pitchFamily="34" charset="0"/>
            </a:endParaRPr>
          </a:p>
        </p:txBody>
      </p:sp>
      <p:pic>
        <p:nvPicPr>
          <p:cNvPr id="159" name="Google Shape;159;p23"/>
          <p:cNvPicPr preferRelativeResize="0"/>
          <p:nvPr/>
        </p:nvPicPr>
        <p:blipFill>
          <a:blip r:embed="rId3">
            <a:alphaModFix/>
          </a:blip>
          <a:stretch>
            <a:fillRect/>
          </a:stretch>
        </p:blipFill>
        <p:spPr>
          <a:xfrm>
            <a:off x="8820150" y="-38099"/>
            <a:ext cx="3371848" cy="735976"/>
          </a:xfrm>
          <a:prstGeom prst="rect">
            <a:avLst/>
          </a:prstGeom>
          <a:noFill/>
          <a:ln>
            <a:noFill/>
          </a:ln>
        </p:spPr>
      </p:pic>
      <p:pic>
        <p:nvPicPr>
          <p:cNvPr id="7" name="Picture 6" descr="Diagram&#10;&#10;Description automatically generated">
            <a:extLst>
              <a:ext uri="{FF2B5EF4-FFF2-40B4-BE49-F238E27FC236}">
                <a16:creationId xmlns:a16="http://schemas.microsoft.com/office/drawing/2014/main" xmlns="" id="{155C9D93-B3CE-4458-98B0-8C433C5244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734" y="2285479"/>
            <a:ext cx="5416931" cy="2923787"/>
          </a:xfrm>
          <a:prstGeom prst="rect">
            <a:avLst/>
          </a:prstGeom>
          <a:noFill/>
          <a:ln>
            <a:noFill/>
          </a:ln>
        </p:spPr>
      </p:pic>
    </p:spTree>
    <p:extLst>
      <p:ext uri="{BB962C8B-B14F-4D97-AF65-F5344CB8AC3E}">
        <p14:creationId xmlns:p14="http://schemas.microsoft.com/office/powerpoint/2010/main" val="21843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Benutzerdefiniert</PresentationFormat>
  <Paragraphs>131</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Paradigm</vt:lpstr>
      <vt:lpstr>Project DITEAM12  Diverse and Inclusive teams for children under 12 </vt:lpstr>
      <vt:lpstr>Understanding disability  Aims </vt:lpstr>
      <vt:lpstr>Understanding disability  Learning Outcomes</vt:lpstr>
      <vt:lpstr>Understanding disability  Numbers</vt:lpstr>
      <vt:lpstr>Understanding disability   Words</vt:lpstr>
      <vt:lpstr>Understanding disability   Definitions</vt:lpstr>
      <vt:lpstr>Models of disability</vt:lpstr>
      <vt:lpstr>Interpretation</vt:lpstr>
      <vt:lpstr>International Classification of Functioning, Disability &amp; Health (ICF)</vt:lpstr>
      <vt:lpstr>Summarising   definition</vt:lpstr>
      <vt:lpstr>  The Sport Model          designbolts</vt:lpstr>
      <vt:lpstr>The Sport Model</vt:lpstr>
      <vt:lpstr>The start point         Vector stock        </vt:lpstr>
      <vt:lpstr>Exercise: what you can control</vt:lpstr>
      <vt:lpstr>The start point  You have control over almost all of these factors!  In fact, the only factor over which you have no control is the person’s impairment.  Everything else is in your power.          Vector stock        </vt:lpstr>
      <vt:lpstr>The start point          Vector stock        </vt:lpstr>
      <vt:lpstr>Sources/references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DITEAM12  Diverse and Inclusive teams for children under 12</dc:title>
  <dc:creator>Ken Black</dc:creator>
  <cp:lastModifiedBy>kanfer</cp:lastModifiedBy>
  <cp:revision>5</cp:revision>
  <dcterms:created xsi:type="dcterms:W3CDTF">2021-10-25T09:37:56Z</dcterms:created>
  <dcterms:modified xsi:type="dcterms:W3CDTF">2021-10-28T08:44:04Z</dcterms:modified>
</cp:coreProperties>
</file>